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2"/>
  </p:notesMasterIdLst>
  <p:sldIdLst>
    <p:sldId id="256" r:id="rId2"/>
    <p:sldId id="305" r:id="rId3"/>
    <p:sldId id="257" r:id="rId4"/>
    <p:sldId id="298" r:id="rId5"/>
    <p:sldId id="268" r:id="rId6"/>
    <p:sldId id="300" r:id="rId7"/>
    <p:sldId id="260" r:id="rId8"/>
    <p:sldId id="304" r:id="rId9"/>
    <p:sldId id="299" r:id="rId10"/>
    <p:sldId id="306" r:id="rId11"/>
    <p:sldId id="301" r:id="rId12"/>
    <p:sldId id="302" r:id="rId13"/>
    <p:sldId id="303" r:id="rId14"/>
    <p:sldId id="406" r:id="rId15"/>
    <p:sldId id="408" r:id="rId16"/>
    <p:sldId id="410" r:id="rId17"/>
    <p:sldId id="409" r:id="rId18"/>
    <p:sldId id="411" r:id="rId19"/>
    <p:sldId id="412" r:id="rId20"/>
    <p:sldId id="413" r:id="rId21"/>
    <p:sldId id="414" r:id="rId22"/>
    <p:sldId id="415" r:id="rId23"/>
    <p:sldId id="418" r:id="rId24"/>
    <p:sldId id="419" r:id="rId25"/>
    <p:sldId id="420" r:id="rId26"/>
    <p:sldId id="421" r:id="rId27"/>
    <p:sldId id="266" r:id="rId28"/>
    <p:sldId id="280" r:id="rId29"/>
    <p:sldId id="269" r:id="rId30"/>
    <p:sldId id="314" r:id="rId31"/>
    <p:sldId id="315" r:id="rId32"/>
    <p:sldId id="316" r:id="rId33"/>
    <p:sldId id="317" r:id="rId34"/>
    <p:sldId id="318" r:id="rId35"/>
    <p:sldId id="320" r:id="rId36"/>
    <p:sldId id="319" r:id="rId37"/>
    <p:sldId id="321" r:id="rId38"/>
    <p:sldId id="279" r:id="rId39"/>
    <p:sldId id="270" r:id="rId40"/>
    <p:sldId id="273" r:id="rId41"/>
    <p:sldId id="272" r:id="rId42"/>
    <p:sldId id="271" r:id="rId43"/>
    <p:sldId id="274" r:id="rId44"/>
    <p:sldId id="278" r:id="rId45"/>
    <p:sldId id="283" r:id="rId46"/>
    <p:sldId id="261" r:id="rId47"/>
    <p:sldId id="308" r:id="rId48"/>
    <p:sldId id="275" r:id="rId49"/>
    <p:sldId id="276" r:id="rId50"/>
    <p:sldId id="309" r:id="rId51"/>
    <p:sldId id="307" r:id="rId52"/>
    <p:sldId id="310" r:id="rId53"/>
    <p:sldId id="311" r:id="rId54"/>
    <p:sldId id="312" r:id="rId55"/>
    <p:sldId id="313" r:id="rId56"/>
    <p:sldId id="323" r:id="rId57"/>
    <p:sldId id="322" r:id="rId58"/>
    <p:sldId id="324" r:id="rId59"/>
    <p:sldId id="326" r:id="rId60"/>
    <p:sldId id="325" r:id="rId61"/>
    <p:sldId id="327" r:id="rId62"/>
    <p:sldId id="328" r:id="rId63"/>
    <p:sldId id="329" r:id="rId64"/>
    <p:sldId id="330" r:id="rId65"/>
    <p:sldId id="331" r:id="rId66"/>
    <p:sldId id="332" r:id="rId67"/>
    <p:sldId id="333" r:id="rId68"/>
    <p:sldId id="338" r:id="rId69"/>
    <p:sldId id="334" r:id="rId70"/>
    <p:sldId id="335" r:id="rId71"/>
    <p:sldId id="336" r:id="rId72"/>
    <p:sldId id="339" r:id="rId73"/>
    <p:sldId id="340" r:id="rId74"/>
    <p:sldId id="341" r:id="rId75"/>
    <p:sldId id="343" r:id="rId76"/>
    <p:sldId id="345" r:id="rId77"/>
    <p:sldId id="346" r:id="rId78"/>
    <p:sldId id="347" r:id="rId79"/>
    <p:sldId id="262" r:id="rId80"/>
    <p:sldId id="364" r:id="rId81"/>
    <p:sldId id="297" r:id="rId82"/>
    <p:sldId id="350" r:id="rId83"/>
    <p:sldId id="351" r:id="rId84"/>
    <p:sldId id="352" r:id="rId85"/>
    <p:sldId id="354" r:id="rId86"/>
    <p:sldId id="353" r:id="rId87"/>
    <p:sldId id="355" r:id="rId88"/>
    <p:sldId id="356" r:id="rId89"/>
    <p:sldId id="357" r:id="rId90"/>
    <p:sldId id="358" r:id="rId91"/>
    <p:sldId id="359" r:id="rId92"/>
    <p:sldId id="360" r:id="rId93"/>
    <p:sldId id="361" r:id="rId94"/>
    <p:sldId id="362" r:id="rId95"/>
    <p:sldId id="290" r:id="rId96"/>
    <p:sldId id="365" r:id="rId97"/>
    <p:sldId id="367" r:id="rId98"/>
    <p:sldId id="366" r:id="rId99"/>
    <p:sldId id="291" r:id="rId100"/>
    <p:sldId id="292" r:id="rId101"/>
    <p:sldId id="293" r:id="rId102"/>
    <p:sldId id="294" r:id="rId103"/>
    <p:sldId id="295" r:id="rId104"/>
    <p:sldId id="296" r:id="rId105"/>
    <p:sldId id="263" r:id="rId106"/>
    <p:sldId id="392" r:id="rId107"/>
    <p:sldId id="393" r:id="rId108"/>
    <p:sldId id="368" r:id="rId109"/>
    <p:sldId id="369" r:id="rId110"/>
    <p:sldId id="375" r:id="rId111"/>
    <p:sldId id="370" r:id="rId112"/>
    <p:sldId id="376" r:id="rId113"/>
    <p:sldId id="371" r:id="rId114"/>
    <p:sldId id="377" r:id="rId115"/>
    <p:sldId id="372" r:id="rId116"/>
    <p:sldId id="378" r:id="rId117"/>
    <p:sldId id="379" r:id="rId118"/>
    <p:sldId id="380" r:id="rId119"/>
    <p:sldId id="374" r:id="rId120"/>
    <p:sldId id="381" r:id="rId121"/>
    <p:sldId id="382" r:id="rId122"/>
    <p:sldId id="383" r:id="rId123"/>
    <p:sldId id="384" r:id="rId124"/>
    <p:sldId id="385" r:id="rId125"/>
    <p:sldId id="388" r:id="rId126"/>
    <p:sldId id="387" r:id="rId127"/>
    <p:sldId id="389" r:id="rId128"/>
    <p:sldId id="390" r:id="rId129"/>
    <p:sldId id="386" r:id="rId130"/>
    <p:sldId id="391" r:id="rId131"/>
    <p:sldId id="265" r:id="rId132"/>
    <p:sldId id="394" r:id="rId133"/>
    <p:sldId id="404" r:id="rId134"/>
    <p:sldId id="405" r:id="rId135"/>
    <p:sldId id="284" r:id="rId136"/>
    <p:sldId id="287" r:id="rId137"/>
    <p:sldId id="285" r:id="rId138"/>
    <p:sldId id="286" r:id="rId139"/>
    <p:sldId id="288" r:id="rId140"/>
    <p:sldId id="289" r:id="rId141"/>
    <p:sldId id="264" r:id="rId142"/>
    <p:sldId id="403" r:id="rId143"/>
    <p:sldId id="396" r:id="rId144"/>
    <p:sldId id="398" r:id="rId145"/>
    <p:sldId id="397" r:id="rId146"/>
    <p:sldId id="399" r:id="rId147"/>
    <p:sldId id="400" r:id="rId148"/>
    <p:sldId id="401" r:id="rId149"/>
    <p:sldId id="402" r:id="rId150"/>
    <p:sldId id="349" r:id="rId151"/>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060606"/>
    <a:srgbClr val="FFFFFF"/>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3F3AF7-F504-4469-ACCD-2C993D7A650D}" v="93" dt="2024-06-13T05:54:25.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02" autoAdjust="0"/>
    <p:restoredTop sz="94651" autoAdjust="0"/>
  </p:normalViewPr>
  <p:slideViewPr>
    <p:cSldViewPr snapToGrid="0">
      <p:cViewPr varScale="1">
        <p:scale>
          <a:sx n="126" d="100"/>
          <a:sy n="126" d="100"/>
        </p:scale>
        <p:origin x="555" y="79"/>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_rels/viewProps.xml.rels><?xml version="1.0" encoding="UTF-8" standalone="yes"?>
<Relationships xmlns="http://schemas.openxmlformats.org/package/2006/relationships"><Relationship Id="rId8" Type="http://schemas.openxmlformats.org/officeDocument/2006/relationships/slide" Target="slides/slide131.xml"/><Relationship Id="rId3" Type="http://schemas.openxmlformats.org/officeDocument/2006/relationships/slide" Target="slides/slide7.xml"/><Relationship Id="rId7" Type="http://schemas.openxmlformats.org/officeDocument/2006/relationships/slide" Target="slides/slide105.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79.xml"/><Relationship Id="rId5" Type="http://schemas.openxmlformats.org/officeDocument/2006/relationships/slide" Target="slides/slide46.xml"/><Relationship Id="rId4" Type="http://schemas.openxmlformats.org/officeDocument/2006/relationships/slide" Target="slides/slide27.xml"/><Relationship Id="rId9"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BAC66-79A7-4177-85E2-70AE1BD88F57}" type="datetimeFigureOut">
              <a:rPr lang="uk-UA" smtClean="0"/>
              <a:t>13.06.2024</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33897-FD51-46A4-9A84-6CD7D05A93C4}" type="slidenum">
              <a:rPr lang="uk-UA" smtClean="0"/>
              <a:t>‹№›</a:t>
            </a:fld>
            <a:endParaRPr lang="uk-UA"/>
          </a:p>
        </p:txBody>
      </p:sp>
    </p:spTree>
    <p:extLst>
      <p:ext uri="{BB962C8B-B14F-4D97-AF65-F5344CB8AC3E}">
        <p14:creationId xmlns:p14="http://schemas.microsoft.com/office/powerpoint/2010/main" val="248815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52</a:t>
            </a:fld>
            <a:endParaRPr lang="uk-UA"/>
          </a:p>
        </p:txBody>
      </p:sp>
    </p:spTree>
    <p:extLst>
      <p:ext uri="{BB962C8B-B14F-4D97-AF65-F5344CB8AC3E}">
        <p14:creationId xmlns:p14="http://schemas.microsoft.com/office/powerpoint/2010/main" val="4197236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142</a:t>
            </a:fld>
            <a:endParaRPr lang="uk-UA"/>
          </a:p>
        </p:txBody>
      </p:sp>
    </p:spTree>
    <p:extLst>
      <p:ext uri="{BB962C8B-B14F-4D97-AF65-F5344CB8AC3E}">
        <p14:creationId xmlns:p14="http://schemas.microsoft.com/office/powerpoint/2010/main" val="105181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dirty="0"/>
              <a:t>Incomplete</a:t>
            </a:r>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143</a:t>
            </a:fld>
            <a:endParaRPr lang="uk-UA"/>
          </a:p>
        </p:txBody>
      </p:sp>
    </p:spTree>
    <p:extLst>
      <p:ext uri="{BB962C8B-B14F-4D97-AF65-F5344CB8AC3E}">
        <p14:creationId xmlns:p14="http://schemas.microsoft.com/office/powerpoint/2010/main" val="388862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53</a:t>
            </a:fld>
            <a:endParaRPr lang="uk-UA"/>
          </a:p>
        </p:txBody>
      </p:sp>
    </p:spTree>
    <p:extLst>
      <p:ext uri="{BB962C8B-B14F-4D97-AF65-F5344CB8AC3E}">
        <p14:creationId xmlns:p14="http://schemas.microsoft.com/office/powerpoint/2010/main" val="354109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54</a:t>
            </a:fld>
            <a:endParaRPr lang="uk-UA"/>
          </a:p>
        </p:txBody>
      </p:sp>
    </p:spTree>
    <p:extLst>
      <p:ext uri="{BB962C8B-B14F-4D97-AF65-F5344CB8AC3E}">
        <p14:creationId xmlns:p14="http://schemas.microsoft.com/office/powerpoint/2010/main" val="161656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57</a:t>
            </a:fld>
            <a:endParaRPr lang="uk-UA"/>
          </a:p>
        </p:txBody>
      </p:sp>
    </p:spTree>
    <p:extLst>
      <p:ext uri="{BB962C8B-B14F-4D97-AF65-F5344CB8AC3E}">
        <p14:creationId xmlns:p14="http://schemas.microsoft.com/office/powerpoint/2010/main" val="393047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58</a:t>
            </a:fld>
            <a:endParaRPr lang="uk-UA"/>
          </a:p>
        </p:txBody>
      </p:sp>
    </p:spTree>
    <p:extLst>
      <p:ext uri="{BB962C8B-B14F-4D97-AF65-F5344CB8AC3E}">
        <p14:creationId xmlns:p14="http://schemas.microsoft.com/office/powerpoint/2010/main" val="103434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104</a:t>
            </a:fld>
            <a:endParaRPr lang="uk-UA"/>
          </a:p>
        </p:txBody>
      </p:sp>
    </p:spTree>
    <p:extLst>
      <p:ext uri="{BB962C8B-B14F-4D97-AF65-F5344CB8AC3E}">
        <p14:creationId xmlns:p14="http://schemas.microsoft.com/office/powerpoint/2010/main" val="211082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dirty="0"/>
              <a:t>The XA specification </a:t>
            </a:r>
            <a:r>
              <a:rPr lang="en-US" b="1" dirty="0"/>
              <a:t>describes what a resource manager must do to support transactional access. </a:t>
            </a:r>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111</a:t>
            </a:fld>
            <a:endParaRPr lang="uk-UA"/>
          </a:p>
        </p:txBody>
      </p:sp>
    </p:spTree>
    <p:extLst>
      <p:ext uri="{BB962C8B-B14F-4D97-AF65-F5344CB8AC3E}">
        <p14:creationId xmlns:p14="http://schemas.microsoft.com/office/powerpoint/2010/main" val="46014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dirty="0"/>
              <a:t>The XA specification </a:t>
            </a:r>
            <a:r>
              <a:rPr lang="en-US" b="1" dirty="0"/>
              <a:t>describes what a resource manager must do to support transactional access. </a:t>
            </a:r>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112</a:t>
            </a:fld>
            <a:endParaRPr lang="uk-UA"/>
          </a:p>
        </p:txBody>
      </p:sp>
    </p:spTree>
    <p:extLst>
      <p:ext uri="{BB962C8B-B14F-4D97-AF65-F5344CB8AC3E}">
        <p14:creationId xmlns:p14="http://schemas.microsoft.com/office/powerpoint/2010/main" val="133472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r>
              <a:rPr lang="en-US" dirty="0"/>
              <a:t>The XA specification </a:t>
            </a:r>
            <a:r>
              <a:rPr lang="en-US" b="1" dirty="0"/>
              <a:t>describes what a resource manager must do to support transactional access. </a:t>
            </a:r>
          </a:p>
          <a:p>
            <a:r>
              <a:rPr lang="en-US" dirty="0"/>
              <a:t>Happy paths - Strong data consistency for the happy scenarios.</a:t>
            </a:r>
            <a:endParaRPr lang="uk-UA" dirty="0"/>
          </a:p>
        </p:txBody>
      </p:sp>
      <p:sp>
        <p:nvSpPr>
          <p:cNvPr id="4" name="Місце для номера слайда 3"/>
          <p:cNvSpPr>
            <a:spLocks noGrp="1"/>
          </p:cNvSpPr>
          <p:nvPr>
            <p:ph type="sldNum" sz="quarter" idx="5"/>
          </p:nvPr>
        </p:nvSpPr>
        <p:spPr/>
        <p:txBody>
          <a:bodyPr/>
          <a:lstStyle/>
          <a:p>
            <a:fld id="{FB333897-FD51-46A4-9A84-6CD7D05A93C4}" type="slidenum">
              <a:rPr lang="uk-UA" smtClean="0"/>
              <a:t>119</a:t>
            </a:fld>
            <a:endParaRPr lang="uk-UA"/>
          </a:p>
        </p:txBody>
      </p:sp>
    </p:spTree>
    <p:extLst>
      <p:ext uri="{BB962C8B-B14F-4D97-AF65-F5344CB8AC3E}">
        <p14:creationId xmlns:p14="http://schemas.microsoft.com/office/powerpoint/2010/main" val="2639292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6/13/2024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5161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6/13/2024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0276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6/13/2024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71401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6/13/2024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12224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6/13/2024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5784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6/13/2024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30942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6/13/2024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715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6/13/2024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00117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6/13/2024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6720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6/13/2024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35493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6/13/2024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08879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6/13/2024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0951855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811A6C-040C-4C5A-8FF3-63EC6CC40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6E400C8-0990-B001-75A0-43B7F3E67CC5}"/>
              </a:ext>
            </a:extLst>
          </p:cNvPr>
          <p:cNvSpPr>
            <a:spLocks noGrp="1"/>
          </p:cNvSpPr>
          <p:nvPr>
            <p:ph type="ctrTitle"/>
          </p:nvPr>
        </p:nvSpPr>
        <p:spPr>
          <a:xfrm>
            <a:off x="484554" y="397275"/>
            <a:ext cx="5230446" cy="3761257"/>
          </a:xfrm>
        </p:spPr>
        <p:txBody>
          <a:bodyPr anchor="ctr">
            <a:normAutofit/>
          </a:bodyPr>
          <a:lstStyle/>
          <a:p>
            <a:r>
              <a:rPr lang="en-US" dirty="0"/>
              <a:t>Personal development plan overview</a:t>
            </a:r>
            <a:endParaRPr lang="uk-UA" dirty="0"/>
          </a:p>
        </p:txBody>
      </p:sp>
      <p:sp>
        <p:nvSpPr>
          <p:cNvPr id="3" name="Підзаголовок 2">
            <a:extLst>
              <a:ext uri="{FF2B5EF4-FFF2-40B4-BE49-F238E27FC236}">
                <a16:creationId xmlns:a16="http://schemas.microsoft.com/office/drawing/2014/main" id="{397F8117-5DF3-4E2D-58CD-795675559C19}"/>
              </a:ext>
            </a:extLst>
          </p:cNvPr>
          <p:cNvSpPr>
            <a:spLocks noGrp="1"/>
          </p:cNvSpPr>
          <p:nvPr>
            <p:ph type="subTitle" idx="1"/>
          </p:nvPr>
        </p:nvSpPr>
        <p:spPr>
          <a:xfrm>
            <a:off x="351182" y="4846029"/>
            <a:ext cx="5363817" cy="1375512"/>
          </a:xfrm>
        </p:spPr>
        <p:txBody>
          <a:bodyPr anchor="ctr">
            <a:normAutofit/>
          </a:bodyPr>
          <a:lstStyle/>
          <a:p>
            <a:r>
              <a:rPr lang="en-US" dirty="0"/>
              <a:t>Pet project by Ihor Kovalenko</a:t>
            </a:r>
            <a:endParaRPr lang="uk-UA" dirty="0"/>
          </a:p>
        </p:txBody>
      </p:sp>
      <p:pic>
        <p:nvPicPr>
          <p:cNvPr id="31" name="Picture 3" descr="Low Angle View Of Clouds In Sky">
            <a:extLst>
              <a:ext uri="{FF2B5EF4-FFF2-40B4-BE49-F238E27FC236}">
                <a16:creationId xmlns:a16="http://schemas.microsoft.com/office/drawing/2014/main" id="{75668EF6-1760-3D97-458C-BB98B5D8A9B6}"/>
              </a:ext>
            </a:extLst>
          </p:cNvPr>
          <p:cNvPicPr>
            <a:picLocks noChangeAspect="1"/>
          </p:cNvPicPr>
          <p:nvPr/>
        </p:nvPicPr>
        <p:blipFill rotWithShape="1">
          <a:blip r:embed="rId2"/>
          <a:srcRect l="19615" r="21050" b="-1"/>
          <a:stretch/>
        </p:blipFill>
        <p:spPr>
          <a:xfrm>
            <a:off x="6095998" y="-2"/>
            <a:ext cx="6096002" cy="6857990"/>
          </a:xfrm>
          <a:prstGeom prst="rect">
            <a:avLst/>
          </a:prstGeom>
        </p:spPr>
      </p:pic>
    </p:spTree>
    <p:extLst>
      <p:ext uri="{BB962C8B-B14F-4D97-AF65-F5344CB8AC3E}">
        <p14:creationId xmlns:p14="http://schemas.microsoft.com/office/powerpoint/2010/main" val="151191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452ED5-26F9-C5D2-7183-B2DC27E8061F}"/>
              </a:ext>
            </a:extLst>
          </p:cNvPr>
          <p:cNvSpPr>
            <a:spLocks noGrp="1"/>
          </p:cNvSpPr>
          <p:nvPr>
            <p:ph type="title"/>
          </p:nvPr>
        </p:nvSpPr>
        <p:spPr/>
        <p:txBody>
          <a:bodyPr>
            <a:normAutofit fontScale="90000"/>
          </a:bodyPr>
          <a:lstStyle/>
          <a:p>
            <a:r>
              <a:rPr lang="en-US" dirty="0"/>
              <a:t>Nest code organization mode comparison</a:t>
            </a:r>
            <a:endParaRPr lang="uk-UA" dirty="0"/>
          </a:p>
        </p:txBody>
      </p:sp>
      <p:sp>
        <p:nvSpPr>
          <p:cNvPr id="5" name="Місце для тексту 4">
            <a:extLst>
              <a:ext uri="{FF2B5EF4-FFF2-40B4-BE49-F238E27FC236}">
                <a16:creationId xmlns:a16="http://schemas.microsoft.com/office/drawing/2014/main" id="{92C40F75-79AE-19B0-EB1C-250B20CC44D2}"/>
              </a:ext>
            </a:extLst>
          </p:cNvPr>
          <p:cNvSpPr>
            <a:spLocks noGrp="1"/>
          </p:cNvSpPr>
          <p:nvPr>
            <p:ph type="body" idx="1"/>
          </p:nvPr>
        </p:nvSpPr>
        <p:spPr/>
        <p:txBody>
          <a:bodyPr/>
          <a:lstStyle/>
          <a:p>
            <a:r>
              <a:rPr lang="en-US" dirty="0"/>
              <a:t>Standard</a:t>
            </a:r>
            <a:endParaRPr lang="uk-UA" dirty="0"/>
          </a:p>
        </p:txBody>
      </p:sp>
      <p:sp>
        <p:nvSpPr>
          <p:cNvPr id="3" name="Місце для вмісту 2">
            <a:extLst>
              <a:ext uri="{FF2B5EF4-FFF2-40B4-BE49-F238E27FC236}">
                <a16:creationId xmlns:a16="http://schemas.microsoft.com/office/drawing/2014/main" id="{AE3329C9-3076-6687-1E71-F6F099FAA146}"/>
              </a:ext>
            </a:extLst>
          </p:cNvPr>
          <p:cNvSpPr>
            <a:spLocks noGrp="1"/>
          </p:cNvSpPr>
          <p:nvPr>
            <p:ph sz="half" idx="2"/>
          </p:nvPr>
        </p:nvSpPr>
        <p:spPr/>
        <p:txBody>
          <a:bodyPr>
            <a:normAutofit fontScale="77500" lnSpcReduction="20000"/>
          </a:bodyPr>
          <a:lstStyle/>
          <a:p>
            <a:r>
              <a:rPr lang="en-US" dirty="0"/>
              <a:t>individual project-focused applications</a:t>
            </a:r>
          </a:p>
          <a:p>
            <a:r>
              <a:rPr lang="en-US" dirty="0"/>
              <a:t>don't need to optimize for sharing modules</a:t>
            </a:r>
          </a:p>
          <a:p>
            <a:r>
              <a:rPr lang="en-US" dirty="0"/>
              <a:t>don't or optimizing complex builds</a:t>
            </a:r>
            <a:endParaRPr lang="uk-UA" dirty="0"/>
          </a:p>
        </p:txBody>
      </p:sp>
      <p:sp>
        <p:nvSpPr>
          <p:cNvPr id="6" name="Місце для тексту 5">
            <a:extLst>
              <a:ext uri="{FF2B5EF4-FFF2-40B4-BE49-F238E27FC236}">
                <a16:creationId xmlns:a16="http://schemas.microsoft.com/office/drawing/2014/main" id="{11C49DB3-9C78-F044-4215-4737E81A7412}"/>
              </a:ext>
            </a:extLst>
          </p:cNvPr>
          <p:cNvSpPr>
            <a:spLocks noGrp="1"/>
          </p:cNvSpPr>
          <p:nvPr>
            <p:ph type="body" sz="quarter" idx="3"/>
          </p:nvPr>
        </p:nvSpPr>
        <p:spPr/>
        <p:txBody>
          <a:bodyPr/>
          <a:lstStyle/>
          <a:p>
            <a:r>
              <a:rPr lang="en-US" dirty="0" err="1"/>
              <a:t>Monorepo</a:t>
            </a:r>
            <a:endParaRPr lang="uk-UA" dirty="0"/>
          </a:p>
        </p:txBody>
      </p:sp>
      <p:sp>
        <p:nvSpPr>
          <p:cNvPr id="4" name="Місце для вмісту 3">
            <a:extLst>
              <a:ext uri="{FF2B5EF4-FFF2-40B4-BE49-F238E27FC236}">
                <a16:creationId xmlns:a16="http://schemas.microsoft.com/office/drawing/2014/main" id="{5A554DC1-B208-2C09-0741-B81EB8E1EFD0}"/>
              </a:ext>
            </a:extLst>
          </p:cNvPr>
          <p:cNvSpPr>
            <a:spLocks noGrp="1"/>
          </p:cNvSpPr>
          <p:nvPr>
            <p:ph sz="quarter" idx="4"/>
          </p:nvPr>
        </p:nvSpPr>
        <p:spPr>
          <a:xfrm>
            <a:off x="6270162" y="3409051"/>
            <a:ext cx="5358285" cy="3299612"/>
          </a:xfrm>
        </p:spPr>
        <p:txBody>
          <a:bodyPr>
            <a:normAutofit fontScale="77500" lnSpcReduction="20000"/>
          </a:bodyPr>
          <a:lstStyle/>
          <a:p>
            <a:r>
              <a:rPr lang="en-US" dirty="0"/>
              <a:t>treats code artifacts as part of a </a:t>
            </a:r>
            <a:r>
              <a:rPr lang="en-US" dirty="0" err="1"/>
              <a:t>monorepo</a:t>
            </a:r>
            <a:endParaRPr lang="en-US" dirty="0"/>
          </a:p>
          <a:p>
            <a:r>
              <a:rPr lang="en-US" dirty="0"/>
              <a:t>appropriate for teams of developers and/or multi-project environments</a:t>
            </a:r>
          </a:p>
          <a:p>
            <a:r>
              <a:rPr lang="en-US" dirty="0"/>
              <a:t>automates parts of the build process to make it easy to create and compose modular components</a:t>
            </a:r>
          </a:p>
          <a:p>
            <a:r>
              <a:rPr lang="en-US" dirty="0"/>
              <a:t>promotes code re-use</a:t>
            </a:r>
          </a:p>
          <a:p>
            <a:r>
              <a:rPr lang="en-US" dirty="0"/>
              <a:t>makes integration testing easier</a:t>
            </a:r>
          </a:p>
          <a:p>
            <a:r>
              <a:rPr lang="en-US" dirty="0"/>
              <a:t>makes it easy to share project-wide artifacts like </a:t>
            </a:r>
            <a:r>
              <a:rPr lang="en-US" dirty="0" err="1"/>
              <a:t>eslint</a:t>
            </a:r>
            <a:r>
              <a:rPr lang="en-US" dirty="0"/>
              <a:t> and other configs</a:t>
            </a:r>
          </a:p>
          <a:p>
            <a:r>
              <a:rPr lang="en-US" dirty="0"/>
              <a:t>easier to use than alternatives like </a:t>
            </a:r>
            <a:r>
              <a:rPr lang="en-US" dirty="0" err="1"/>
              <a:t>github</a:t>
            </a:r>
            <a:r>
              <a:rPr lang="en-US" dirty="0"/>
              <a:t> submodules</a:t>
            </a:r>
          </a:p>
          <a:p>
            <a:endParaRPr lang="uk-UA" dirty="0"/>
          </a:p>
        </p:txBody>
      </p:sp>
    </p:spTree>
    <p:extLst>
      <p:ext uri="{BB962C8B-B14F-4D97-AF65-F5344CB8AC3E}">
        <p14:creationId xmlns:p14="http://schemas.microsoft.com/office/powerpoint/2010/main" val="505870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FB0C64-7BFC-EE04-069C-A2CDF333A4B3}"/>
              </a:ext>
            </a:extLst>
          </p:cNvPr>
          <p:cNvSpPr>
            <a:spLocks noGrp="1"/>
          </p:cNvSpPr>
          <p:nvPr>
            <p:ph type="title"/>
          </p:nvPr>
        </p:nvSpPr>
        <p:spPr/>
        <p:txBody>
          <a:bodyPr/>
          <a:lstStyle/>
          <a:p>
            <a:r>
              <a:rPr lang="en-US" dirty="0"/>
              <a:t>Top Books Repository</a:t>
            </a:r>
            <a:endParaRPr lang="uk-UA" dirty="0"/>
          </a:p>
        </p:txBody>
      </p:sp>
      <p:sp>
        <p:nvSpPr>
          <p:cNvPr id="4" name="Місце для тексту 3">
            <a:extLst>
              <a:ext uri="{FF2B5EF4-FFF2-40B4-BE49-F238E27FC236}">
                <a16:creationId xmlns:a16="http://schemas.microsoft.com/office/drawing/2014/main" id="{37FE1624-01AA-1363-1C12-EB7FD97F54F5}"/>
              </a:ext>
            </a:extLst>
          </p:cNvPr>
          <p:cNvSpPr>
            <a:spLocks noGrp="1"/>
          </p:cNvSpPr>
          <p:nvPr>
            <p:ph type="body" sz="half" idx="2"/>
          </p:nvPr>
        </p:nvSpPr>
        <p:spPr/>
        <p:txBody>
          <a:bodyPr/>
          <a:lstStyle/>
          <a:p>
            <a:r>
              <a:rPr lang="en-US" dirty="0"/>
              <a:t>Materialized View through </a:t>
            </a:r>
            <a:r>
              <a:rPr lang="en-US" dirty="0" err="1"/>
              <a:t>TypeOrm</a:t>
            </a:r>
            <a:endParaRPr lang="en-US" dirty="0"/>
          </a:p>
          <a:p>
            <a:r>
              <a:rPr lang="en-US" dirty="0"/>
              <a:t>Utilizing </a:t>
            </a:r>
            <a:r>
              <a:rPr lang="en-US" dirty="0" err="1"/>
              <a:t>ViewEntity</a:t>
            </a:r>
            <a:r>
              <a:rPr lang="en-US" dirty="0"/>
              <a:t> Decorator</a:t>
            </a:r>
          </a:p>
          <a:p>
            <a:r>
              <a:rPr lang="en-US" dirty="0"/>
              <a:t>Defining query</a:t>
            </a:r>
          </a:p>
          <a:p>
            <a:r>
              <a:rPr lang="en-US" dirty="0"/>
              <a:t>Treat like a regular Entity</a:t>
            </a:r>
            <a:endParaRPr lang="uk-UA" dirty="0"/>
          </a:p>
          <a:p>
            <a:r>
              <a:rPr lang="en-US" dirty="0"/>
              <a:t>Refreshing through separate query</a:t>
            </a:r>
            <a:endParaRPr lang="uk-UA" dirty="0"/>
          </a:p>
          <a:p>
            <a:endParaRPr lang="uk-UA" dirty="0"/>
          </a:p>
        </p:txBody>
      </p:sp>
      <p:pic>
        <p:nvPicPr>
          <p:cNvPr id="5" name="Рисунок 4">
            <a:extLst>
              <a:ext uri="{FF2B5EF4-FFF2-40B4-BE49-F238E27FC236}">
                <a16:creationId xmlns:a16="http://schemas.microsoft.com/office/drawing/2014/main" id="{DA427218-A52F-34D6-D12E-EA8DF991F677}"/>
              </a:ext>
            </a:extLst>
          </p:cNvPr>
          <p:cNvPicPr>
            <a:picLocks noChangeAspect="1"/>
          </p:cNvPicPr>
          <p:nvPr/>
        </p:nvPicPr>
        <p:blipFill>
          <a:blip r:embed="rId2"/>
          <a:stretch>
            <a:fillRect/>
          </a:stretch>
        </p:blipFill>
        <p:spPr>
          <a:xfrm>
            <a:off x="6095999" y="0"/>
            <a:ext cx="5022740" cy="2919046"/>
          </a:xfrm>
          <a:prstGeom prst="rect">
            <a:avLst/>
          </a:prstGeom>
        </p:spPr>
      </p:pic>
    </p:spTree>
    <p:extLst>
      <p:ext uri="{BB962C8B-B14F-4D97-AF65-F5344CB8AC3E}">
        <p14:creationId xmlns:p14="http://schemas.microsoft.com/office/powerpoint/2010/main" val="976758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DCF9E5-03FC-A3B1-EF30-025896B337DD}"/>
              </a:ext>
            </a:extLst>
          </p:cNvPr>
          <p:cNvSpPr>
            <a:spLocks noGrp="1"/>
          </p:cNvSpPr>
          <p:nvPr>
            <p:ph type="title"/>
          </p:nvPr>
        </p:nvSpPr>
        <p:spPr/>
        <p:txBody>
          <a:bodyPr/>
          <a:lstStyle/>
          <a:p>
            <a:r>
              <a:rPr lang="en-US" dirty="0"/>
              <a:t>Top Books service</a:t>
            </a:r>
            <a:endParaRPr lang="uk-UA" dirty="0"/>
          </a:p>
        </p:txBody>
      </p:sp>
      <p:sp>
        <p:nvSpPr>
          <p:cNvPr id="4" name="Місце для тексту 3">
            <a:extLst>
              <a:ext uri="{FF2B5EF4-FFF2-40B4-BE49-F238E27FC236}">
                <a16:creationId xmlns:a16="http://schemas.microsoft.com/office/drawing/2014/main" id="{D6983116-4205-DFD0-0F83-2AC96F5026AE}"/>
              </a:ext>
            </a:extLst>
          </p:cNvPr>
          <p:cNvSpPr>
            <a:spLocks noGrp="1"/>
          </p:cNvSpPr>
          <p:nvPr>
            <p:ph type="body" sz="half" idx="2"/>
          </p:nvPr>
        </p:nvSpPr>
        <p:spPr/>
        <p:txBody>
          <a:bodyPr/>
          <a:lstStyle/>
          <a:p>
            <a:r>
              <a:rPr lang="en-US" dirty="0"/>
              <a:t>Using Cron to refresh cache regularly</a:t>
            </a:r>
          </a:p>
          <a:p>
            <a:r>
              <a:rPr lang="en-US" dirty="0"/>
              <a:t>Ways to trigger refresh:</a:t>
            </a:r>
          </a:p>
          <a:p>
            <a:pPr lvl="1"/>
            <a:r>
              <a:rPr lang="en-US" dirty="0"/>
              <a:t>Separate service with one instance</a:t>
            </a:r>
          </a:p>
          <a:p>
            <a:pPr lvl="1"/>
            <a:r>
              <a:rPr lang="en-US" dirty="0"/>
              <a:t>Cloud function</a:t>
            </a:r>
          </a:p>
          <a:p>
            <a:pPr lvl="1"/>
            <a:r>
              <a:rPr lang="en-US" dirty="0"/>
              <a:t>Locking mechanism</a:t>
            </a:r>
            <a:endParaRPr lang="uk-UA" dirty="0"/>
          </a:p>
        </p:txBody>
      </p:sp>
      <p:pic>
        <p:nvPicPr>
          <p:cNvPr id="6" name="Рисунок 5">
            <a:extLst>
              <a:ext uri="{FF2B5EF4-FFF2-40B4-BE49-F238E27FC236}">
                <a16:creationId xmlns:a16="http://schemas.microsoft.com/office/drawing/2014/main" id="{C5CE92C9-5263-A64D-753C-D9884B8CB208}"/>
              </a:ext>
            </a:extLst>
          </p:cNvPr>
          <p:cNvPicPr>
            <a:picLocks noChangeAspect="1"/>
          </p:cNvPicPr>
          <p:nvPr/>
        </p:nvPicPr>
        <p:blipFill>
          <a:blip r:embed="rId2"/>
          <a:stretch>
            <a:fillRect/>
          </a:stretch>
        </p:blipFill>
        <p:spPr>
          <a:xfrm>
            <a:off x="6096000" y="-1"/>
            <a:ext cx="5552849" cy="5450019"/>
          </a:xfrm>
          <a:prstGeom prst="rect">
            <a:avLst/>
          </a:prstGeom>
        </p:spPr>
      </p:pic>
    </p:spTree>
    <p:extLst>
      <p:ext uri="{BB962C8B-B14F-4D97-AF65-F5344CB8AC3E}">
        <p14:creationId xmlns:p14="http://schemas.microsoft.com/office/powerpoint/2010/main" val="17960032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C5D94A-8DA4-4602-4AFC-C79F6B81DF92}"/>
              </a:ext>
            </a:extLst>
          </p:cNvPr>
          <p:cNvSpPr>
            <a:spLocks noGrp="1"/>
          </p:cNvSpPr>
          <p:nvPr>
            <p:ph type="title"/>
          </p:nvPr>
        </p:nvSpPr>
        <p:spPr/>
        <p:txBody>
          <a:bodyPr/>
          <a:lstStyle/>
          <a:p>
            <a:r>
              <a:rPr lang="en-US" dirty="0"/>
              <a:t>Lock Module</a:t>
            </a:r>
            <a:endParaRPr lang="uk-UA" dirty="0"/>
          </a:p>
        </p:txBody>
      </p:sp>
    </p:spTree>
    <p:extLst>
      <p:ext uri="{BB962C8B-B14F-4D97-AF65-F5344CB8AC3E}">
        <p14:creationId xmlns:p14="http://schemas.microsoft.com/office/powerpoint/2010/main" val="3696278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1C9A72-8CDE-7A2E-2D8D-F2B1B9CAFDC4}"/>
              </a:ext>
            </a:extLst>
          </p:cNvPr>
          <p:cNvSpPr>
            <a:spLocks noGrp="1"/>
          </p:cNvSpPr>
          <p:nvPr>
            <p:ph type="title"/>
          </p:nvPr>
        </p:nvSpPr>
        <p:spPr/>
        <p:txBody>
          <a:bodyPr/>
          <a:lstStyle/>
          <a:p>
            <a:r>
              <a:rPr lang="en-US" dirty="0"/>
              <a:t>Locks Module</a:t>
            </a:r>
            <a:endParaRPr lang="uk-UA" dirty="0"/>
          </a:p>
        </p:txBody>
      </p:sp>
      <p:sp>
        <p:nvSpPr>
          <p:cNvPr id="4" name="Місце для тексту 3">
            <a:extLst>
              <a:ext uri="{FF2B5EF4-FFF2-40B4-BE49-F238E27FC236}">
                <a16:creationId xmlns:a16="http://schemas.microsoft.com/office/drawing/2014/main" id="{91398DAC-FAEF-E34F-0947-8AB2D517D1E7}"/>
              </a:ext>
            </a:extLst>
          </p:cNvPr>
          <p:cNvSpPr>
            <a:spLocks noGrp="1"/>
          </p:cNvSpPr>
          <p:nvPr>
            <p:ph type="body" sz="half" idx="2"/>
          </p:nvPr>
        </p:nvSpPr>
        <p:spPr/>
        <p:txBody>
          <a:bodyPr/>
          <a:lstStyle/>
          <a:p>
            <a:r>
              <a:rPr lang="en-US" dirty="0"/>
              <a:t>Connect Redis for storing locks</a:t>
            </a:r>
          </a:p>
          <a:p>
            <a:r>
              <a:rPr lang="en-US" dirty="0"/>
              <a:t>Located at libraries folder to be included anywhere in distributed system</a:t>
            </a:r>
            <a:endParaRPr lang="uk-UA" dirty="0"/>
          </a:p>
        </p:txBody>
      </p:sp>
      <p:pic>
        <p:nvPicPr>
          <p:cNvPr id="6" name="Рисунок 5">
            <a:extLst>
              <a:ext uri="{FF2B5EF4-FFF2-40B4-BE49-F238E27FC236}">
                <a16:creationId xmlns:a16="http://schemas.microsoft.com/office/drawing/2014/main" id="{58093A20-74B7-BDE6-688A-9C1791EAED2D}"/>
              </a:ext>
            </a:extLst>
          </p:cNvPr>
          <p:cNvPicPr>
            <a:picLocks noChangeAspect="1"/>
          </p:cNvPicPr>
          <p:nvPr/>
        </p:nvPicPr>
        <p:blipFill>
          <a:blip r:embed="rId2"/>
          <a:stretch>
            <a:fillRect/>
          </a:stretch>
        </p:blipFill>
        <p:spPr>
          <a:xfrm>
            <a:off x="6096000" y="1"/>
            <a:ext cx="5355981" cy="3086498"/>
          </a:xfrm>
          <a:prstGeom prst="rect">
            <a:avLst/>
          </a:prstGeom>
        </p:spPr>
      </p:pic>
    </p:spTree>
    <p:extLst>
      <p:ext uri="{BB962C8B-B14F-4D97-AF65-F5344CB8AC3E}">
        <p14:creationId xmlns:p14="http://schemas.microsoft.com/office/powerpoint/2010/main" val="3208005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CD8A17-0896-17D5-5855-5BC5EA34F2C1}"/>
              </a:ext>
            </a:extLst>
          </p:cNvPr>
          <p:cNvSpPr>
            <a:spLocks noGrp="1"/>
          </p:cNvSpPr>
          <p:nvPr>
            <p:ph type="title"/>
          </p:nvPr>
        </p:nvSpPr>
        <p:spPr/>
        <p:txBody>
          <a:bodyPr/>
          <a:lstStyle/>
          <a:p>
            <a:r>
              <a:rPr lang="en-US" dirty="0"/>
              <a:t>Locks Service</a:t>
            </a:r>
            <a:endParaRPr lang="uk-UA" dirty="0"/>
          </a:p>
        </p:txBody>
      </p:sp>
      <p:sp>
        <p:nvSpPr>
          <p:cNvPr id="4" name="Місце для тексту 3">
            <a:extLst>
              <a:ext uri="{FF2B5EF4-FFF2-40B4-BE49-F238E27FC236}">
                <a16:creationId xmlns:a16="http://schemas.microsoft.com/office/drawing/2014/main" id="{DD9B38A5-63D2-FB77-6A17-91CAC2FD52E8}"/>
              </a:ext>
            </a:extLst>
          </p:cNvPr>
          <p:cNvSpPr>
            <a:spLocks noGrp="1"/>
          </p:cNvSpPr>
          <p:nvPr>
            <p:ph type="body" sz="half" idx="2"/>
          </p:nvPr>
        </p:nvSpPr>
        <p:spPr/>
        <p:txBody>
          <a:bodyPr>
            <a:normAutofit lnSpcReduction="10000"/>
          </a:bodyPr>
          <a:lstStyle/>
          <a:p>
            <a:r>
              <a:rPr lang="en-US" dirty="0"/>
              <a:t>EX – expire</a:t>
            </a:r>
          </a:p>
          <a:p>
            <a:r>
              <a:rPr lang="en-US" dirty="0"/>
              <a:t>NX - ensures that the key will only be set if it does not already exist</a:t>
            </a:r>
          </a:p>
          <a:p>
            <a:r>
              <a:rPr lang="en-US" dirty="0"/>
              <a:t>Lock key – unique identifier of a lock</a:t>
            </a:r>
          </a:p>
          <a:p>
            <a:r>
              <a:rPr lang="en-US" dirty="0"/>
              <a:t>Release lock if we want to give a try to another instance, or used permanent lock</a:t>
            </a:r>
            <a:endParaRPr lang="uk-UA" dirty="0"/>
          </a:p>
        </p:txBody>
      </p:sp>
      <p:pic>
        <p:nvPicPr>
          <p:cNvPr id="6" name="Рисунок 5">
            <a:extLst>
              <a:ext uri="{FF2B5EF4-FFF2-40B4-BE49-F238E27FC236}">
                <a16:creationId xmlns:a16="http://schemas.microsoft.com/office/drawing/2014/main" id="{E12C6584-8D29-E779-268F-24F3F4DDA134}"/>
              </a:ext>
            </a:extLst>
          </p:cNvPr>
          <p:cNvPicPr>
            <a:picLocks noChangeAspect="1"/>
          </p:cNvPicPr>
          <p:nvPr/>
        </p:nvPicPr>
        <p:blipFill>
          <a:blip r:embed="rId3"/>
          <a:stretch>
            <a:fillRect/>
          </a:stretch>
        </p:blipFill>
        <p:spPr>
          <a:xfrm>
            <a:off x="6096000" y="0"/>
            <a:ext cx="6096000" cy="6542260"/>
          </a:xfrm>
          <a:prstGeom prst="rect">
            <a:avLst/>
          </a:prstGeom>
        </p:spPr>
      </p:pic>
    </p:spTree>
    <p:extLst>
      <p:ext uri="{BB962C8B-B14F-4D97-AF65-F5344CB8AC3E}">
        <p14:creationId xmlns:p14="http://schemas.microsoft.com/office/powerpoint/2010/main" val="35621056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en-US" b="1" dirty="0"/>
              <a:t>5. Review Service with Kafka and Distributed Transactions</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a:t>Users can submit reviews for books</a:t>
            </a:r>
          </a:p>
          <a:p>
            <a:pPr marL="342900" indent="-342900">
              <a:buFont typeface="Arial" panose="020B0604020202020204" pitchFamily="34" charset="0"/>
              <a:buChar char="•"/>
            </a:pPr>
            <a:r>
              <a:rPr lang="en-US" dirty="0"/>
              <a:t>Implement distributed transactions: when a user submits a review, an event is sent to Kafka, which then…</a:t>
            </a:r>
          </a:p>
          <a:p>
            <a:pPr marL="342900" indent="-342900">
              <a:buFont typeface="Arial" panose="020B0604020202020204" pitchFamily="34" charset="0"/>
              <a:buChar char="•"/>
            </a:pPr>
            <a:r>
              <a:rPr lang="en-US" dirty="0"/>
              <a:t>Kafka setup: install a Kafka cluster, define topics for reviews, and integrate with </a:t>
            </a:r>
            <a:r>
              <a:rPr lang="en-US" dirty="0" err="1"/>
              <a:t>NestJS</a:t>
            </a:r>
            <a:r>
              <a:rPr lang="en-US" dirty="0"/>
              <a:t>.</a:t>
            </a:r>
            <a:endParaRPr lang="uk-UA" dirty="0"/>
          </a:p>
        </p:txBody>
      </p:sp>
    </p:spTree>
    <p:extLst>
      <p:ext uri="{BB962C8B-B14F-4D97-AF65-F5344CB8AC3E}">
        <p14:creationId xmlns:p14="http://schemas.microsoft.com/office/powerpoint/2010/main" val="5897682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D3054A-4FAE-A2DF-AF9A-A615EBE7C880}"/>
              </a:ext>
            </a:extLst>
          </p:cNvPr>
          <p:cNvSpPr>
            <a:spLocks noGrp="1"/>
          </p:cNvSpPr>
          <p:nvPr>
            <p:ph type="title"/>
          </p:nvPr>
        </p:nvSpPr>
        <p:spPr/>
        <p:txBody>
          <a:bodyPr/>
          <a:lstStyle/>
          <a:p>
            <a:r>
              <a:rPr lang="en-US" dirty="0"/>
              <a:t>Review Service Functionality</a:t>
            </a:r>
            <a:endParaRPr lang="uk-UA" dirty="0"/>
          </a:p>
        </p:txBody>
      </p:sp>
      <p:sp>
        <p:nvSpPr>
          <p:cNvPr id="4" name="Місце для тексту 3">
            <a:extLst>
              <a:ext uri="{FF2B5EF4-FFF2-40B4-BE49-F238E27FC236}">
                <a16:creationId xmlns:a16="http://schemas.microsoft.com/office/drawing/2014/main" id="{79E28765-D2C3-8AF4-CEEC-9582AD05741B}"/>
              </a:ext>
            </a:extLst>
          </p:cNvPr>
          <p:cNvSpPr>
            <a:spLocks noGrp="1"/>
          </p:cNvSpPr>
          <p:nvPr>
            <p:ph type="body" sz="half" idx="2"/>
          </p:nvPr>
        </p:nvSpPr>
        <p:spPr/>
        <p:txBody>
          <a:bodyPr/>
          <a:lstStyle/>
          <a:p>
            <a:r>
              <a:rPr lang="en-US" dirty="0"/>
              <a:t>Review crud</a:t>
            </a:r>
          </a:p>
          <a:p>
            <a:r>
              <a:rPr lang="en-US" dirty="0"/>
              <a:t>Retrieve reviews by book based on reactions</a:t>
            </a:r>
          </a:p>
          <a:p>
            <a:r>
              <a:rPr lang="en-US" dirty="0"/>
              <a:t>Upvote or downvote particular review</a:t>
            </a:r>
          </a:p>
        </p:txBody>
      </p:sp>
      <p:pic>
        <p:nvPicPr>
          <p:cNvPr id="5" name="Рисунок 4">
            <a:extLst>
              <a:ext uri="{FF2B5EF4-FFF2-40B4-BE49-F238E27FC236}">
                <a16:creationId xmlns:a16="http://schemas.microsoft.com/office/drawing/2014/main" id="{85BFAB2B-D2F1-75A2-1D71-7C8FFD216357}"/>
              </a:ext>
            </a:extLst>
          </p:cNvPr>
          <p:cNvPicPr>
            <a:picLocks noChangeAspect="1"/>
          </p:cNvPicPr>
          <p:nvPr/>
        </p:nvPicPr>
        <p:blipFill>
          <a:blip r:embed="rId2"/>
          <a:stretch>
            <a:fillRect/>
          </a:stretch>
        </p:blipFill>
        <p:spPr>
          <a:xfrm>
            <a:off x="6096000" y="0"/>
            <a:ext cx="5859931" cy="5880208"/>
          </a:xfrm>
          <a:prstGeom prst="rect">
            <a:avLst/>
          </a:prstGeom>
        </p:spPr>
      </p:pic>
    </p:spTree>
    <p:extLst>
      <p:ext uri="{BB962C8B-B14F-4D97-AF65-F5344CB8AC3E}">
        <p14:creationId xmlns:p14="http://schemas.microsoft.com/office/powerpoint/2010/main" val="7524529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3595AF7-A69C-1704-0C68-688C36E78B08}"/>
              </a:ext>
            </a:extLst>
          </p:cNvPr>
          <p:cNvSpPr>
            <a:spLocks noGrp="1"/>
          </p:cNvSpPr>
          <p:nvPr>
            <p:ph type="title"/>
          </p:nvPr>
        </p:nvSpPr>
        <p:spPr/>
        <p:txBody>
          <a:bodyPr/>
          <a:lstStyle/>
          <a:p>
            <a:r>
              <a:rPr lang="en-US" dirty="0"/>
              <a:t>Idea with transaction</a:t>
            </a:r>
            <a:endParaRPr lang="uk-UA" dirty="0"/>
          </a:p>
        </p:txBody>
      </p:sp>
      <p:sp>
        <p:nvSpPr>
          <p:cNvPr id="6" name="Місце для тексту 5">
            <a:extLst>
              <a:ext uri="{FF2B5EF4-FFF2-40B4-BE49-F238E27FC236}">
                <a16:creationId xmlns:a16="http://schemas.microsoft.com/office/drawing/2014/main" id="{994C09D1-269A-0938-2B6D-E1D6FC258FE8}"/>
              </a:ext>
            </a:extLst>
          </p:cNvPr>
          <p:cNvSpPr>
            <a:spLocks noGrp="1"/>
          </p:cNvSpPr>
          <p:nvPr>
            <p:ph type="body" idx="1"/>
          </p:nvPr>
        </p:nvSpPr>
        <p:spPr/>
        <p:txBody>
          <a:bodyPr/>
          <a:lstStyle/>
          <a:p>
            <a:pPr marL="457200" indent="-457200">
              <a:buAutoNum type="arabicPeriod"/>
            </a:pPr>
            <a:r>
              <a:rPr lang="en-US" dirty="0"/>
              <a:t>We place review and not show it yet</a:t>
            </a:r>
          </a:p>
          <a:p>
            <a:pPr marL="457200" indent="-457200">
              <a:buAutoNum type="arabicPeriod"/>
            </a:pPr>
            <a:r>
              <a:rPr lang="en-US" dirty="0"/>
              <a:t>Review passes sentiment check (moderation)</a:t>
            </a:r>
          </a:p>
          <a:p>
            <a:pPr marL="457200" indent="-457200">
              <a:buAutoNum type="arabicPeriod"/>
            </a:pPr>
            <a:r>
              <a:rPr lang="en-US" dirty="0"/>
              <a:t>We marking review as confirmed and it appears</a:t>
            </a:r>
          </a:p>
          <a:p>
            <a:pPr marL="457200" indent="-457200">
              <a:buAutoNum type="arabicPeriod"/>
            </a:pPr>
            <a:r>
              <a:rPr lang="en-US" dirty="0"/>
              <a:t>Increasing user karma</a:t>
            </a:r>
            <a:endParaRPr lang="uk-UA" dirty="0"/>
          </a:p>
        </p:txBody>
      </p:sp>
    </p:spTree>
    <p:extLst>
      <p:ext uri="{BB962C8B-B14F-4D97-AF65-F5344CB8AC3E}">
        <p14:creationId xmlns:p14="http://schemas.microsoft.com/office/powerpoint/2010/main" val="17689076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F66870-6DCC-6AD3-0313-F8B35B0DD5BF}"/>
              </a:ext>
            </a:extLst>
          </p:cNvPr>
          <p:cNvSpPr>
            <a:spLocks noGrp="1"/>
          </p:cNvSpPr>
          <p:nvPr>
            <p:ph type="title"/>
          </p:nvPr>
        </p:nvSpPr>
        <p:spPr/>
        <p:txBody>
          <a:bodyPr/>
          <a:lstStyle/>
          <a:p>
            <a:r>
              <a:rPr lang="en-US" dirty="0"/>
              <a:t>How to handle transactions in distributed systems?</a:t>
            </a:r>
            <a:endParaRPr lang="uk-UA" dirty="0"/>
          </a:p>
        </p:txBody>
      </p:sp>
      <p:sp>
        <p:nvSpPr>
          <p:cNvPr id="3" name="Місце для тексту 2">
            <a:extLst>
              <a:ext uri="{FF2B5EF4-FFF2-40B4-BE49-F238E27FC236}">
                <a16:creationId xmlns:a16="http://schemas.microsoft.com/office/drawing/2014/main" id="{701326FE-BD47-E921-B9B3-5B4024108AA7}"/>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260844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lstStyle/>
          <a:p>
            <a:r>
              <a:rPr lang="en-US" dirty="0"/>
              <a:t>Monolith</a:t>
            </a:r>
            <a:endParaRPr lang="uk-UA" dirty="0"/>
          </a:p>
        </p:txBody>
      </p:sp>
      <p:sp>
        <p:nvSpPr>
          <p:cNvPr id="5" name="Місце для вмісту 4">
            <a:extLst>
              <a:ext uri="{FF2B5EF4-FFF2-40B4-BE49-F238E27FC236}">
                <a16:creationId xmlns:a16="http://schemas.microsoft.com/office/drawing/2014/main" id="{AF391464-F2EE-1E10-F073-FF8AC2C1AF1B}"/>
              </a:ext>
            </a:extLst>
          </p:cNvPr>
          <p:cNvSpPr>
            <a:spLocks noGrp="1"/>
          </p:cNvSpPr>
          <p:nvPr>
            <p:ph sz="half" idx="1"/>
          </p:nvPr>
        </p:nvSpPr>
        <p:spPr/>
        <p:txBody>
          <a:bodyPr>
            <a:normAutofit fontScale="70000" lnSpcReduction="20000"/>
          </a:bodyPr>
          <a:lstStyle/>
          <a:p>
            <a:r>
              <a:rPr lang="en-US" dirty="0"/>
              <a:t>Concept:</a:t>
            </a:r>
          </a:p>
          <a:p>
            <a:pPr marL="342900" indent="-342900">
              <a:buFont typeface="Arial" panose="020B0604020202020204" pitchFamily="34" charset="0"/>
              <a:buChar char="•"/>
            </a:pPr>
            <a:r>
              <a:rPr lang="en-US" dirty="0"/>
              <a:t>A modular monolith is a system designed modularly but deployed as a single unit.</a:t>
            </a:r>
          </a:p>
          <a:p>
            <a:pPr marL="342900" indent="-342900">
              <a:buFont typeface="Arial" panose="020B0604020202020204" pitchFamily="34" charset="0"/>
              <a:buChar char="•"/>
            </a:pPr>
            <a:r>
              <a:rPr lang="en-US" dirty="0"/>
              <a:t>Prioritizes strong write consistency over independent deployment and scaling of microservices.</a:t>
            </a:r>
          </a:p>
          <a:p>
            <a:pPr marL="342900" indent="-342900">
              <a:buFont typeface="Arial" panose="020B0604020202020204" pitchFamily="34" charset="0"/>
              <a:buChar char="•"/>
            </a:pPr>
            <a:r>
              <a:rPr lang="en-US" dirty="0"/>
              <a:t>Modules encapsulate data access and use in-memory method calls for operations.</a:t>
            </a:r>
          </a:p>
          <a:p>
            <a:r>
              <a:rPr lang="en-US" dirty="0"/>
              <a:t>Drawbacks:</a:t>
            </a:r>
          </a:p>
          <a:p>
            <a:pPr marL="342900" indent="-342900">
              <a:buFont typeface="Arial" panose="020B0604020202020204" pitchFamily="34" charset="0"/>
              <a:buChar char="•"/>
            </a:pPr>
            <a:r>
              <a:rPr lang="en-US" dirty="0"/>
              <a:t>Limits independent deployment and scaling of modules.</a:t>
            </a:r>
          </a:p>
          <a:p>
            <a:pPr marL="342900" indent="-342900">
              <a:buFont typeface="Arial" panose="020B0604020202020204" pitchFamily="34" charset="0"/>
              <a:buChar char="•"/>
            </a:pPr>
            <a:r>
              <a:rPr lang="en-US" dirty="0"/>
              <a:t>Logical table separation can degrade into a shared integration layer over time.</a:t>
            </a:r>
          </a:p>
          <a:p>
            <a:pPr marL="342900" indent="-342900">
              <a:buFont typeface="Arial" panose="020B0604020202020204" pitchFamily="34" charset="0"/>
              <a:buChar char="•"/>
            </a:pPr>
            <a:r>
              <a:rPr lang="en-US" dirty="0"/>
              <a:t>Increased coupling and coordination during development.</a:t>
            </a:r>
          </a:p>
          <a:p>
            <a:endParaRPr lang="uk-UA" dirty="0"/>
          </a:p>
        </p:txBody>
      </p:sp>
      <p:sp>
        <p:nvSpPr>
          <p:cNvPr id="6" name="Місце для вмісту 5">
            <a:extLst>
              <a:ext uri="{FF2B5EF4-FFF2-40B4-BE49-F238E27FC236}">
                <a16:creationId xmlns:a16="http://schemas.microsoft.com/office/drawing/2014/main" id="{A289D580-1F8E-2244-AAE2-A2FF859DE8E8}"/>
              </a:ext>
            </a:extLst>
          </p:cNvPr>
          <p:cNvSpPr>
            <a:spLocks noGrp="1"/>
          </p:cNvSpPr>
          <p:nvPr>
            <p:ph sz="half" idx="2"/>
          </p:nvPr>
        </p:nvSpPr>
        <p:spPr/>
        <p:txBody>
          <a:bodyPr>
            <a:normAutofit fontScale="70000" lnSpcReduction="20000"/>
          </a:bodyPr>
          <a:lstStyle/>
          <a:p>
            <a:r>
              <a:rPr lang="en-US" b="1" dirty="0"/>
              <a:t>Consistency</a:t>
            </a:r>
            <a:r>
              <a:rPr lang="en-US" dirty="0"/>
              <a:t>: High, with local transactions.</a:t>
            </a:r>
          </a:p>
          <a:p>
            <a:r>
              <a:rPr lang="en-US" b="1" dirty="0"/>
              <a:t>Scalability</a:t>
            </a:r>
            <a:r>
              <a:rPr lang="en-US" dirty="0"/>
              <a:t>: Low, due to shared runtime and database.</a:t>
            </a:r>
          </a:p>
          <a:p>
            <a:r>
              <a:rPr lang="en-US" b="1" dirty="0"/>
              <a:t>Deployment</a:t>
            </a:r>
            <a:r>
              <a:rPr lang="en-US" dirty="0"/>
              <a:t>: Single deployment unit, difficult to scale independently.</a:t>
            </a:r>
          </a:p>
          <a:p>
            <a:r>
              <a:rPr lang="en-US" b="1" dirty="0"/>
              <a:t>Coupling</a:t>
            </a:r>
            <a:r>
              <a:rPr lang="en-US" dirty="0"/>
              <a:t>: High, modules are tightly coupled.</a:t>
            </a:r>
          </a:p>
          <a:p>
            <a:r>
              <a:rPr lang="en-US" b="1" dirty="0"/>
              <a:t>Use Cases</a:t>
            </a:r>
            <a:r>
              <a:rPr lang="en-US" dirty="0"/>
              <a:t>: Systems prioritizing strong write consistency over independent scaling.</a:t>
            </a:r>
            <a:endParaRPr lang="uk-UA" dirty="0"/>
          </a:p>
        </p:txBody>
      </p:sp>
    </p:spTree>
    <p:extLst>
      <p:ext uri="{BB962C8B-B14F-4D97-AF65-F5344CB8AC3E}">
        <p14:creationId xmlns:p14="http://schemas.microsoft.com/office/powerpoint/2010/main" val="20968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E7ACE0-9C6A-83CD-2403-7B6148FC5909}"/>
              </a:ext>
            </a:extLst>
          </p:cNvPr>
          <p:cNvSpPr>
            <a:spLocks noGrp="1"/>
          </p:cNvSpPr>
          <p:nvPr>
            <p:ph type="title"/>
          </p:nvPr>
        </p:nvSpPr>
        <p:spPr/>
        <p:txBody>
          <a:bodyPr/>
          <a:lstStyle/>
          <a:p>
            <a:r>
              <a:rPr lang="en-US" dirty="0"/>
              <a:t>Defining </a:t>
            </a:r>
            <a:r>
              <a:rPr lang="en-US" dirty="0" err="1"/>
              <a:t>monorepo</a:t>
            </a:r>
            <a:r>
              <a:rPr lang="en-US" dirty="0"/>
              <a:t> in</a:t>
            </a:r>
            <a:br>
              <a:rPr lang="en-US" dirty="0"/>
            </a:br>
            <a:r>
              <a:rPr lang="en-US" dirty="0"/>
              <a:t>nest-</a:t>
            </a:r>
            <a:r>
              <a:rPr lang="en-US" dirty="0" err="1"/>
              <a:t>cli.json</a:t>
            </a:r>
            <a:endParaRPr lang="uk-UA" dirty="0"/>
          </a:p>
        </p:txBody>
      </p:sp>
      <p:sp>
        <p:nvSpPr>
          <p:cNvPr id="4" name="Місце для тексту 3">
            <a:extLst>
              <a:ext uri="{FF2B5EF4-FFF2-40B4-BE49-F238E27FC236}">
                <a16:creationId xmlns:a16="http://schemas.microsoft.com/office/drawing/2014/main" id="{CADC3101-B1EC-8395-2469-1AF908962220}"/>
              </a:ext>
            </a:extLst>
          </p:cNvPr>
          <p:cNvSpPr>
            <a:spLocks noGrp="1"/>
          </p:cNvSpPr>
          <p:nvPr>
            <p:ph type="body" sz="half" idx="2"/>
          </p:nvPr>
        </p:nvSpPr>
        <p:spPr/>
        <p:txBody>
          <a:bodyPr>
            <a:normAutofit fontScale="92500" lnSpcReduction="10000"/>
          </a:bodyPr>
          <a:lstStyle/>
          <a:p>
            <a:r>
              <a:rPr lang="en-US" dirty="0"/>
              <a:t>Coordinating the relationship between the components of the </a:t>
            </a:r>
            <a:r>
              <a:rPr lang="en-US" dirty="0" err="1"/>
              <a:t>monorepo</a:t>
            </a:r>
            <a:r>
              <a:rPr lang="en-US" dirty="0"/>
              <a:t>:</a:t>
            </a:r>
          </a:p>
          <a:p>
            <a:pPr marL="342900" indent="-342900">
              <a:buFont typeface="Arial" panose="020B0604020202020204" pitchFamily="34" charset="0"/>
              <a:buChar char="•"/>
            </a:pPr>
            <a:r>
              <a:rPr lang="en-US" dirty="0"/>
              <a:t>Defining each library as library</a:t>
            </a:r>
          </a:p>
          <a:p>
            <a:pPr marL="342900" indent="-342900">
              <a:buFont typeface="Arial" panose="020B0604020202020204" pitchFamily="34" charset="0"/>
              <a:buChar char="•"/>
            </a:pPr>
            <a:r>
              <a:rPr lang="en-US" dirty="0"/>
              <a:t>Defining each service as service</a:t>
            </a:r>
          </a:p>
          <a:p>
            <a:pPr marL="342900" indent="-342900">
              <a:buFont typeface="Arial" panose="020B0604020202020204" pitchFamily="34" charset="0"/>
              <a:buChar char="•"/>
            </a:pPr>
            <a:r>
              <a:rPr lang="en-US" dirty="0"/>
              <a:t>Enabling </a:t>
            </a:r>
            <a:r>
              <a:rPr lang="en-US" dirty="0" err="1"/>
              <a:t>monorepo</a:t>
            </a:r>
            <a:r>
              <a:rPr lang="en-US" dirty="0"/>
              <a:t> option</a:t>
            </a:r>
          </a:p>
          <a:p>
            <a:r>
              <a:rPr lang="en-US" dirty="0"/>
              <a:t>All workspaces have a default project: choosing </a:t>
            </a:r>
            <a:r>
              <a:rPr lang="en-US" dirty="0" err="1"/>
              <a:t>api</a:t>
            </a:r>
            <a:r>
              <a:rPr lang="en-US" dirty="0"/>
              <a:t>-gateway as root</a:t>
            </a:r>
            <a:endParaRPr lang="uk-UA" dirty="0"/>
          </a:p>
        </p:txBody>
      </p:sp>
      <p:pic>
        <p:nvPicPr>
          <p:cNvPr id="6" name="Рисунок 5">
            <a:extLst>
              <a:ext uri="{FF2B5EF4-FFF2-40B4-BE49-F238E27FC236}">
                <a16:creationId xmlns:a16="http://schemas.microsoft.com/office/drawing/2014/main" id="{02B90E30-E017-EA31-3DCD-8DF14D388085}"/>
              </a:ext>
            </a:extLst>
          </p:cNvPr>
          <p:cNvPicPr>
            <a:picLocks noChangeAspect="1"/>
          </p:cNvPicPr>
          <p:nvPr/>
        </p:nvPicPr>
        <p:blipFill>
          <a:blip r:embed="rId2"/>
          <a:stretch>
            <a:fillRect/>
          </a:stretch>
        </p:blipFill>
        <p:spPr>
          <a:xfrm>
            <a:off x="6096000" y="0"/>
            <a:ext cx="5011615" cy="6858000"/>
          </a:xfrm>
          <a:prstGeom prst="rect">
            <a:avLst/>
          </a:prstGeom>
        </p:spPr>
      </p:pic>
    </p:spTree>
    <p:extLst>
      <p:ext uri="{BB962C8B-B14F-4D97-AF65-F5344CB8AC3E}">
        <p14:creationId xmlns:p14="http://schemas.microsoft.com/office/powerpoint/2010/main" val="4640704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lstStyle/>
          <a:p>
            <a:r>
              <a:rPr lang="en-US" dirty="0"/>
              <a:t>Monolith</a:t>
            </a:r>
            <a:endParaRPr lang="uk-UA" dirty="0"/>
          </a:p>
        </p:txBody>
      </p:sp>
      <p:pic>
        <p:nvPicPr>
          <p:cNvPr id="10" name="Рисунок 9" descr="Зображення, що містить текст, схема, ряд, знімок екрана&#10;&#10;Автоматично згенерований опис">
            <a:extLst>
              <a:ext uri="{FF2B5EF4-FFF2-40B4-BE49-F238E27FC236}">
                <a16:creationId xmlns:a16="http://schemas.microsoft.com/office/drawing/2014/main" id="{E16F4961-6D83-5FD8-3D94-0184A01EA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52" y="2373363"/>
            <a:ext cx="5714286" cy="4419048"/>
          </a:xfrm>
          <a:prstGeom prst="rect">
            <a:avLst/>
          </a:prstGeom>
        </p:spPr>
      </p:pic>
      <p:pic>
        <p:nvPicPr>
          <p:cNvPr id="14" name="Рисунок 13" descr="Зображення, що містить текст, знімок екрана, схема, ряд&#10;&#10;Автоматично згенерований опис">
            <a:extLst>
              <a:ext uri="{FF2B5EF4-FFF2-40B4-BE49-F238E27FC236}">
                <a16:creationId xmlns:a16="http://schemas.microsoft.com/office/drawing/2014/main" id="{7A255D3E-2D59-0280-D9AB-5C98011A7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592" y="2373363"/>
            <a:ext cx="3675932" cy="4484637"/>
          </a:xfrm>
          <a:prstGeom prst="rect">
            <a:avLst/>
          </a:prstGeom>
        </p:spPr>
      </p:pic>
    </p:spTree>
    <p:extLst>
      <p:ext uri="{BB962C8B-B14F-4D97-AF65-F5344CB8AC3E}">
        <p14:creationId xmlns:p14="http://schemas.microsoft.com/office/powerpoint/2010/main" val="5910170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Two-Phase Commit</a:t>
            </a:r>
            <a:endParaRPr lang="uk-UA" dirty="0"/>
          </a:p>
        </p:txBody>
      </p:sp>
      <p:sp>
        <p:nvSpPr>
          <p:cNvPr id="5" name="Місце для вмісту 4">
            <a:extLst>
              <a:ext uri="{FF2B5EF4-FFF2-40B4-BE49-F238E27FC236}">
                <a16:creationId xmlns:a16="http://schemas.microsoft.com/office/drawing/2014/main" id="{AF391464-F2EE-1E10-F073-FF8AC2C1AF1B}"/>
              </a:ext>
            </a:extLst>
          </p:cNvPr>
          <p:cNvSpPr>
            <a:spLocks noGrp="1"/>
          </p:cNvSpPr>
          <p:nvPr>
            <p:ph sz="half" idx="1"/>
          </p:nvPr>
        </p:nvSpPr>
        <p:spPr/>
        <p:txBody>
          <a:bodyPr>
            <a:normAutofit fontScale="77500" lnSpcReduction="20000"/>
          </a:bodyPr>
          <a:lstStyle/>
          <a:p>
            <a:r>
              <a:rPr lang="en-US" dirty="0"/>
              <a:t>Concept:</a:t>
            </a:r>
          </a:p>
          <a:p>
            <a:pPr marL="342900" indent="-342900">
              <a:buFont typeface="Arial" panose="020B0604020202020204" pitchFamily="34" charset="0"/>
              <a:buChar char="•"/>
            </a:pPr>
            <a:r>
              <a:rPr lang="en-US" dirty="0"/>
              <a:t>Uses a distributed transaction manager to ensure atomic updates across multiple data sources.</a:t>
            </a:r>
          </a:p>
          <a:p>
            <a:pPr marL="342900" indent="-342900">
              <a:buFont typeface="Arial" panose="020B0604020202020204" pitchFamily="34" charset="0"/>
              <a:buChar char="•"/>
            </a:pPr>
            <a:r>
              <a:rPr lang="en-US" dirty="0"/>
              <a:t>Commonly implemented in systems requiring strong data consistency with diverse data sources.</a:t>
            </a:r>
          </a:p>
          <a:p>
            <a:r>
              <a:rPr lang="en-US" dirty="0"/>
              <a:t>Drawbacks:</a:t>
            </a:r>
          </a:p>
          <a:p>
            <a:pPr marL="342900" indent="-342900">
              <a:buFont typeface="Arial" panose="020B0604020202020204" pitchFamily="34" charset="0"/>
              <a:buChar char="•"/>
            </a:pPr>
            <a:r>
              <a:rPr lang="en-US" dirty="0"/>
              <a:t>Scalability constraints and potential recovery failures.</a:t>
            </a:r>
          </a:p>
          <a:p>
            <a:pPr marL="342900" indent="-342900">
              <a:buFont typeface="Arial" panose="020B0604020202020204" pitchFamily="34" charset="0"/>
              <a:buChar char="•"/>
            </a:pPr>
            <a:r>
              <a:rPr lang="en-US" dirty="0"/>
              <a:t>Storage and singleton requirements in dynamic environments.</a:t>
            </a:r>
            <a:endParaRPr lang="uk-UA" dirty="0"/>
          </a:p>
        </p:txBody>
      </p:sp>
      <p:sp>
        <p:nvSpPr>
          <p:cNvPr id="6" name="Місце для вмісту 5">
            <a:extLst>
              <a:ext uri="{FF2B5EF4-FFF2-40B4-BE49-F238E27FC236}">
                <a16:creationId xmlns:a16="http://schemas.microsoft.com/office/drawing/2014/main" id="{A289D580-1F8E-2244-AAE2-A2FF859DE8E8}"/>
              </a:ext>
            </a:extLst>
          </p:cNvPr>
          <p:cNvSpPr>
            <a:spLocks noGrp="1"/>
          </p:cNvSpPr>
          <p:nvPr>
            <p:ph sz="half" idx="2"/>
          </p:nvPr>
        </p:nvSpPr>
        <p:spPr/>
        <p:txBody>
          <a:bodyPr>
            <a:normAutofit fontScale="77500" lnSpcReduction="20000"/>
          </a:bodyPr>
          <a:lstStyle/>
          <a:p>
            <a:r>
              <a:rPr lang="en-US" b="1" dirty="0"/>
              <a:t>Consistency</a:t>
            </a:r>
            <a:r>
              <a:rPr lang="en-US" dirty="0"/>
              <a:t>: High, with distributed transaction management.</a:t>
            </a:r>
          </a:p>
          <a:p>
            <a:r>
              <a:rPr lang="en-US" b="1" dirty="0"/>
              <a:t>Scalability</a:t>
            </a:r>
            <a:r>
              <a:rPr lang="en-US" dirty="0"/>
              <a:t>: Medium, limited by the transaction manager's constraints.</a:t>
            </a:r>
          </a:p>
          <a:p>
            <a:r>
              <a:rPr lang="en-US" b="1" dirty="0"/>
              <a:t>Deployment</a:t>
            </a:r>
            <a:r>
              <a:rPr lang="en-US" dirty="0"/>
              <a:t>: Requires reliable storage and highly available transaction manager.</a:t>
            </a:r>
          </a:p>
          <a:p>
            <a:r>
              <a:rPr lang="en-US" b="1" dirty="0"/>
              <a:t>Coupling</a:t>
            </a:r>
            <a:r>
              <a:rPr lang="en-US" dirty="0"/>
              <a:t>: Medium, centralized coordinator for transactions.</a:t>
            </a:r>
          </a:p>
          <a:p>
            <a:r>
              <a:rPr lang="en-US" b="1" dirty="0"/>
              <a:t>Use Cases</a:t>
            </a:r>
            <a:r>
              <a:rPr lang="en-US" dirty="0"/>
              <a:t>: Systems needing strong consistency across heterogeneous data sources.</a:t>
            </a:r>
            <a:endParaRPr lang="uk-UA" dirty="0"/>
          </a:p>
        </p:txBody>
      </p:sp>
    </p:spTree>
    <p:extLst>
      <p:ext uri="{BB962C8B-B14F-4D97-AF65-F5344CB8AC3E}">
        <p14:creationId xmlns:p14="http://schemas.microsoft.com/office/powerpoint/2010/main" val="2459011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Two-Phase Commit</a:t>
            </a:r>
            <a:endParaRPr lang="uk-UA" dirty="0"/>
          </a:p>
        </p:txBody>
      </p:sp>
      <p:pic>
        <p:nvPicPr>
          <p:cNvPr id="10" name="Рисунок 9" descr="Зображення, що містить текст, схема, знімок екрана, мультфільм&#10;&#10;Автоматично згенерований опис">
            <a:extLst>
              <a:ext uri="{FF2B5EF4-FFF2-40B4-BE49-F238E27FC236}">
                <a16:creationId xmlns:a16="http://schemas.microsoft.com/office/drawing/2014/main" id="{BDA6F922-C8EF-3724-496D-4359A3F8F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613" y="2550199"/>
            <a:ext cx="5886774" cy="4052062"/>
          </a:xfrm>
          <a:prstGeom prst="rect">
            <a:avLst/>
          </a:prstGeom>
        </p:spPr>
      </p:pic>
    </p:spTree>
    <p:extLst>
      <p:ext uri="{BB962C8B-B14F-4D97-AF65-F5344CB8AC3E}">
        <p14:creationId xmlns:p14="http://schemas.microsoft.com/office/powerpoint/2010/main" val="2791684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Orchestration</a:t>
            </a:r>
            <a:endParaRPr lang="uk-UA" dirty="0"/>
          </a:p>
        </p:txBody>
      </p:sp>
      <p:sp>
        <p:nvSpPr>
          <p:cNvPr id="5" name="Місце для вмісту 4">
            <a:extLst>
              <a:ext uri="{FF2B5EF4-FFF2-40B4-BE49-F238E27FC236}">
                <a16:creationId xmlns:a16="http://schemas.microsoft.com/office/drawing/2014/main" id="{AF391464-F2EE-1E10-F073-FF8AC2C1AF1B}"/>
              </a:ext>
            </a:extLst>
          </p:cNvPr>
          <p:cNvSpPr>
            <a:spLocks noGrp="1"/>
          </p:cNvSpPr>
          <p:nvPr>
            <p:ph sz="half" idx="1"/>
          </p:nvPr>
        </p:nvSpPr>
        <p:spPr/>
        <p:txBody>
          <a:bodyPr>
            <a:normAutofit fontScale="77500" lnSpcReduction="20000"/>
          </a:bodyPr>
          <a:lstStyle/>
          <a:p>
            <a:r>
              <a:rPr lang="en-US" dirty="0"/>
              <a:t>Concept:</a:t>
            </a:r>
          </a:p>
          <a:p>
            <a:pPr marL="342900" indent="-342900">
              <a:buFont typeface="Arial" panose="020B0604020202020204" pitchFamily="34" charset="0"/>
              <a:buChar char="•"/>
            </a:pPr>
            <a:r>
              <a:rPr lang="en-US" dirty="0"/>
              <a:t>A centralized service coordinates state changes across distributed services.</a:t>
            </a:r>
          </a:p>
          <a:p>
            <a:pPr marL="342900" indent="-342900">
              <a:buFont typeface="Arial" panose="020B0604020202020204" pitchFamily="34" charset="0"/>
              <a:buChar char="•"/>
            </a:pPr>
            <a:r>
              <a:rPr lang="en-US" dirty="0"/>
              <a:t>Ensures overall consistency by retrying operations or taking corrective actions.</a:t>
            </a:r>
          </a:p>
          <a:p>
            <a:r>
              <a:rPr lang="en-US" dirty="0"/>
              <a:t>Drawbacks:</a:t>
            </a:r>
          </a:p>
          <a:p>
            <a:pPr marL="342900" indent="-342900">
              <a:buFont typeface="Arial" panose="020B0604020202020204" pitchFamily="34" charset="0"/>
              <a:buChar char="•"/>
            </a:pPr>
            <a:r>
              <a:rPr lang="en-US" dirty="0"/>
              <a:t>Complex distributed programming model.</a:t>
            </a:r>
          </a:p>
          <a:p>
            <a:pPr marL="342900" indent="-342900">
              <a:buFont typeface="Arial" panose="020B0604020202020204" pitchFamily="34" charset="0"/>
              <a:buChar char="•"/>
            </a:pPr>
            <a:r>
              <a:rPr lang="en-US" dirty="0"/>
              <a:t>Requires idempotency and compensating operations from services.</a:t>
            </a:r>
          </a:p>
          <a:p>
            <a:pPr marL="342900" indent="-342900">
              <a:buFont typeface="Arial" panose="020B0604020202020204" pitchFamily="34" charset="0"/>
              <a:buChar char="•"/>
            </a:pPr>
            <a:r>
              <a:rPr lang="en-US" dirty="0"/>
              <a:t>Eventual consistency and possible unrecoverable failures during compensations.</a:t>
            </a:r>
            <a:endParaRPr lang="uk-UA" dirty="0"/>
          </a:p>
        </p:txBody>
      </p:sp>
      <p:sp>
        <p:nvSpPr>
          <p:cNvPr id="6" name="Місце для вмісту 5">
            <a:extLst>
              <a:ext uri="{FF2B5EF4-FFF2-40B4-BE49-F238E27FC236}">
                <a16:creationId xmlns:a16="http://schemas.microsoft.com/office/drawing/2014/main" id="{A289D580-1F8E-2244-AAE2-A2FF859DE8E8}"/>
              </a:ext>
            </a:extLst>
          </p:cNvPr>
          <p:cNvSpPr>
            <a:spLocks noGrp="1"/>
          </p:cNvSpPr>
          <p:nvPr>
            <p:ph sz="half" idx="2"/>
          </p:nvPr>
        </p:nvSpPr>
        <p:spPr/>
        <p:txBody>
          <a:bodyPr>
            <a:normAutofit fontScale="77500" lnSpcReduction="20000"/>
          </a:bodyPr>
          <a:lstStyle/>
          <a:p>
            <a:r>
              <a:rPr lang="en-US" b="1" dirty="0"/>
              <a:t>Consistency</a:t>
            </a:r>
            <a:r>
              <a:rPr lang="en-US" dirty="0"/>
              <a:t>: Eventual, managed by a central orchestrator.</a:t>
            </a:r>
          </a:p>
          <a:p>
            <a:r>
              <a:rPr lang="en-US" b="1" dirty="0"/>
              <a:t>Scalability</a:t>
            </a:r>
            <a:r>
              <a:rPr lang="en-US" dirty="0"/>
              <a:t>: Medium, with coordination overhead.</a:t>
            </a:r>
          </a:p>
          <a:p>
            <a:r>
              <a:rPr lang="en-US" b="1" dirty="0"/>
              <a:t>Deployment</a:t>
            </a:r>
            <a:r>
              <a:rPr lang="en-US" dirty="0"/>
              <a:t>: Centralized coordinator with state tracking.</a:t>
            </a:r>
          </a:p>
          <a:p>
            <a:r>
              <a:rPr lang="en-US" b="1" dirty="0"/>
              <a:t>Coupling</a:t>
            </a:r>
            <a:r>
              <a:rPr lang="en-US" dirty="0"/>
              <a:t>: Medium, central orchestrator with distributed services.</a:t>
            </a:r>
          </a:p>
          <a:p>
            <a:r>
              <a:rPr lang="en-US" b="1" dirty="0"/>
              <a:t>Use Cases</a:t>
            </a:r>
            <a:r>
              <a:rPr lang="en-US" dirty="0"/>
              <a:t>: Systems requiring coordinated state changes across diverse services.</a:t>
            </a:r>
            <a:endParaRPr lang="uk-UA" dirty="0"/>
          </a:p>
        </p:txBody>
      </p:sp>
    </p:spTree>
    <p:extLst>
      <p:ext uri="{BB962C8B-B14F-4D97-AF65-F5344CB8AC3E}">
        <p14:creationId xmlns:p14="http://schemas.microsoft.com/office/powerpoint/2010/main" val="2557602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Orchestration</a:t>
            </a:r>
            <a:endParaRPr lang="uk-UA" dirty="0"/>
          </a:p>
        </p:txBody>
      </p:sp>
      <p:pic>
        <p:nvPicPr>
          <p:cNvPr id="10" name="Рисунок 9" descr="Зображення, що містить текст, схема, знімок екрана&#10;&#10;Автоматично згенерований опис">
            <a:extLst>
              <a:ext uri="{FF2B5EF4-FFF2-40B4-BE49-F238E27FC236}">
                <a16:creationId xmlns:a16="http://schemas.microsoft.com/office/drawing/2014/main" id="{CE10BC9B-A311-9351-E713-3B3509F77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560" y="2482922"/>
            <a:ext cx="5434880" cy="4375078"/>
          </a:xfrm>
          <a:prstGeom prst="rect">
            <a:avLst/>
          </a:prstGeom>
        </p:spPr>
      </p:pic>
    </p:spTree>
    <p:extLst>
      <p:ext uri="{BB962C8B-B14F-4D97-AF65-F5344CB8AC3E}">
        <p14:creationId xmlns:p14="http://schemas.microsoft.com/office/powerpoint/2010/main" val="928718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Choreography</a:t>
            </a:r>
            <a:endParaRPr lang="uk-UA" dirty="0"/>
          </a:p>
        </p:txBody>
      </p:sp>
      <p:sp>
        <p:nvSpPr>
          <p:cNvPr id="5" name="Місце для вмісту 4">
            <a:extLst>
              <a:ext uri="{FF2B5EF4-FFF2-40B4-BE49-F238E27FC236}">
                <a16:creationId xmlns:a16="http://schemas.microsoft.com/office/drawing/2014/main" id="{AF391464-F2EE-1E10-F073-FF8AC2C1AF1B}"/>
              </a:ext>
            </a:extLst>
          </p:cNvPr>
          <p:cNvSpPr>
            <a:spLocks noGrp="1"/>
          </p:cNvSpPr>
          <p:nvPr>
            <p:ph sz="half" idx="1"/>
          </p:nvPr>
        </p:nvSpPr>
        <p:spPr/>
        <p:txBody>
          <a:bodyPr>
            <a:normAutofit fontScale="77500" lnSpcReduction="20000"/>
          </a:bodyPr>
          <a:lstStyle/>
          <a:p>
            <a:r>
              <a:rPr lang="en-US" dirty="0"/>
              <a:t>Concept:</a:t>
            </a:r>
          </a:p>
          <a:p>
            <a:pPr marL="342900" indent="-342900">
              <a:buFont typeface="Arial" panose="020B0604020202020204" pitchFamily="34" charset="0"/>
              <a:buChar char="•"/>
            </a:pPr>
            <a:r>
              <a:rPr lang="en-US" dirty="0"/>
              <a:t>Decentralized event-driven approach where services react to events and trigger subsequent actions.</a:t>
            </a:r>
          </a:p>
          <a:p>
            <a:pPr marL="342900" indent="-342900">
              <a:buFont typeface="Arial" panose="020B0604020202020204" pitchFamily="34" charset="0"/>
              <a:buChar char="•"/>
            </a:pPr>
            <a:r>
              <a:rPr lang="en-US" dirty="0"/>
              <a:t>No centralized control, each service participates in the workflow decision-making process.</a:t>
            </a:r>
          </a:p>
          <a:p>
            <a:r>
              <a:rPr lang="en-US" dirty="0"/>
              <a:t>Drawbacks:</a:t>
            </a:r>
          </a:p>
          <a:p>
            <a:pPr marL="342900" indent="-342900">
              <a:buFont typeface="Arial" panose="020B0604020202020204" pitchFamily="34" charset="0"/>
              <a:buChar char="•"/>
            </a:pPr>
            <a:r>
              <a:rPr lang="en-US" dirty="0"/>
              <a:t>Scattered global system state and coordination logic.</a:t>
            </a:r>
          </a:p>
          <a:p>
            <a:pPr marL="342900" indent="-342900">
              <a:buFont typeface="Arial" panose="020B0604020202020204" pitchFamily="34" charset="0"/>
              <a:buChar char="•"/>
            </a:pPr>
            <a:r>
              <a:rPr lang="en-US" dirty="0"/>
              <a:t>Eventual consistency with potential challenges in querying multiple data sources for state discovery.</a:t>
            </a:r>
            <a:endParaRPr lang="uk-UA" dirty="0"/>
          </a:p>
        </p:txBody>
      </p:sp>
      <p:sp>
        <p:nvSpPr>
          <p:cNvPr id="6" name="Місце для вмісту 5">
            <a:extLst>
              <a:ext uri="{FF2B5EF4-FFF2-40B4-BE49-F238E27FC236}">
                <a16:creationId xmlns:a16="http://schemas.microsoft.com/office/drawing/2014/main" id="{A289D580-1F8E-2244-AAE2-A2FF859DE8E8}"/>
              </a:ext>
            </a:extLst>
          </p:cNvPr>
          <p:cNvSpPr>
            <a:spLocks noGrp="1"/>
          </p:cNvSpPr>
          <p:nvPr>
            <p:ph sz="half" idx="2"/>
          </p:nvPr>
        </p:nvSpPr>
        <p:spPr/>
        <p:txBody>
          <a:bodyPr>
            <a:normAutofit fontScale="77500" lnSpcReduction="20000"/>
          </a:bodyPr>
          <a:lstStyle/>
          <a:p>
            <a:r>
              <a:rPr lang="en-US" b="1" dirty="0"/>
              <a:t>Consistency</a:t>
            </a:r>
            <a:r>
              <a:rPr lang="en-US" dirty="0"/>
              <a:t>: Eventual, with decentralized event handling.</a:t>
            </a:r>
          </a:p>
          <a:p>
            <a:r>
              <a:rPr lang="en-US" b="1" dirty="0"/>
              <a:t>Scalability</a:t>
            </a:r>
            <a:r>
              <a:rPr lang="en-US" dirty="0"/>
              <a:t>: High, with decoupled services.</a:t>
            </a:r>
          </a:p>
          <a:p>
            <a:r>
              <a:rPr lang="en-US" b="1" dirty="0"/>
              <a:t>Deployment</a:t>
            </a:r>
            <a:r>
              <a:rPr lang="en-US" dirty="0"/>
              <a:t>: Decentralized, services communicate via events.</a:t>
            </a:r>
          </a:p>
          <a:p>
            <a:r>
              <a:rPr lang="en-US" b="1" dirty="0"/>
              <a:t>Coupling</a:t>
            </a:r>
            <a:r>
              <a:rPr lang="en-US" dirty="0"/>
              <a:t>: Low, independent service interactions.</a:t>
            </a:r>
          </a:p>
          <a:p>
            <a:r>
              <a:rPr lang="en-US" b="1" dirty="0"/>
              <a:t>Use Cases</a:t>
            </a:r>
            <a:r>
              <a:rPr lang="en-US" dirty="0"/>
              <a:t>: Systems with loosely coupled services needing high scalability and resilience.</a:t>
            </a:r>
            <a:endParaRPr lang="uk-UA" dirty="0"/>
          </a:p>
        </p:txBody>
      </p:sp>
    </p:spTree>
    <p:extLst>
      <p:ext uri="{BB962C8B-B14F-4D97-AF65-F5344CB8AC3E}">
        <p14:creationId xmlns:p14="http://schemas.microsoft.com/office/powerpoint/2010/main" val="474114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Choreography</a:t>
            </a:r>
            <a:endParaRPr lang="uk-UA" dirty="0"/>
          </a:p>
        </p:txBody>
      </p:sp>
      <p:pic>
        <p:nvPicPr>
          <p:cNvPr id="10" name="Рисунок 9" descr="Зображення, що містить текст, схема, знімок екрана, ряд&#10;&#10;Автоматично згенерований опис">
            <a:extLst>
              <a:ext uri="{FF2B5EF4-FFF2-40B4-BE49-F238E27FC236}">
                <a16:creationId xmlns:a16="http://schemas.microsoft.com/office/drawing/2014/main" id="{F54B0F5B-FFF4-954A-52C0-44889F41F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697" y="2459851"/>
            <a:ext cx="6070606" cy="4219071"/>
          </a:xfrm>
          <a:prstGeom prst="rect">
            <a:avLst/>
          </a:prstGeom>
        </p:spPr>
      </p:pic>
    </p:spTree>
    <p:extLst>
      <p:ext uri="{BB962C8B-B14F-4D97-AF65-F5344CB8AC3E}">
        <p14:creationId xmlns:p14="http://schemas.microsoft.com/office/powerpoint/2010/main" val="17236985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Parallel Pipelines</a:t>
            </a:r>
            <a:endParaRPr lang="uk-UA" dirty="0"/>
          </a:p>
        </p:txBody>
      </p:sp>
      <p:sp>
        <p:nvSpPr>
          <p:cNvPr id="5" name="Місце для вмісту 4">
            <a:extLst>
              <a:ext uri="{FF2B5EF4-FFF2-40B4-BE49-F238E27FC236}">
                <a16:creationId xmlns:a16="http://schemas.microsoft.com/office/drawing/2014/main" id="{AF391464-F2EE-1E10-F073-FF8AC2C1AF1B}"/>
              </a:ext>
            </a:extLst>
          </p:cNvPr>
          <p:cNvSpPr>
            <a:spLocks noGrp="1"/>
          </p:cNvSpPr>
          <p:nvPr>
            <p:ph sz="half" idx="1"/>
          </p:nvPr>
        </p:nvSpPr>
        <p:spPr/>
        <p:txBody>
          <a:bodyPr>
            <a:normAutofit fontScale="92500" lnSpcReduction="20000"/>
          </a:bodyPr>
          <a:lstStyle/>
          <a:p>
            <a:r>
              <a:rPr lang="en-US" dirty="0"/>
              <a:t>Concept:</a:t>
            </a:r>
          </a:p>
          <a:p>
            <a:pPr marL="342900" indent="-342900">
              <a:buFont typeface="Arial" panose="020B0604020202020204" pitchFamily="34" charset="0"/>
              <a:buChar char="•"/>
            </a:pPr>
            <a:r>
              <a:rPr lang="en-US" dirty="0"/>
              <a:t>Independent and parallel processing of requests by multiple services.</a:t>
            </a:r>
          </a:p>
          <a:p>
            <a:pPr marL="342900" indent="-342900">
              <a:buFont typeface="Arial" panose="020B0604020202020204" pitchFamily="34" charset="0"/>
              <a:buChar char="•"/>
            </a:pPr>
            <a:r>
              <a:rPr lang="en-US" dirty="0"/>
              <a:t>Suitable for situations without temporal binding between services. </a:t>
            </a:r>
          </a:p>
          <a:p>
            <a:r>
              <a:rPr lang="en-US" dirty="0"/>
              <a:t>Drawbacks:</a:t>
            </a:r>
          </a:p>
          <a:p>
            <a:pPr marL="342900" indent="-342900">
              <a:buFont typeface="Arial" panose="020B0604020202020204" pitchFamily="34" charset="0"/>
              <a:buChar char="•"/>
            </a:pPr>
            <a:r>
              <a:rPr lang="en-US" dirty="0"/>
              <a:t>Requires temporal dismantling and difficulty in reasoning about the global system state.</a:t>
            </a:r>
            <a:endParaRPr lang="uk-UA" dirty="0"/>
          </a:p>
        </p:txBody>
      </p:sp>
      <p:sp>
        <p:nvSpPr>
          <p:cNvPr id="6" name="Місце для вмісту 5">
            <a:extLst>
              <a:ext uri="{FF2B5EF4-FFF2-40B4-BE49-F238E27FC236}">
                <a16:creationId xmlns:a16="http://schemas.microsoft.com/office/drawing/2014/main" id="{A289D580-1F8E-2244-AAE2-A2FF859DE8E8}"/>
              </a:ext>
            </a:extLst>
          </p:cNvPr>
          <p:cNvSpPr>
            <a:spLocks noGrp="1"/>
          </p:cNvSpPr>
          <p:nvPr>
            <p:ph sz="half" idx="2"/>
          </p:nvPr>
        </p:nvSpPr>
        <p:spPr/>
        <p:txBody>
          <a:bodyPr>
            <a:normAutofit fontScale="92500" lnSpcReduction="20000"/>
          </a:bodyPr>
          <a:lstStyle/>
          <a:p>
            <a:r>
              <a:rPr lang="en-US" b="1" dirty="0"/>
              <a:t>Consistency</a:t>
            </a:r>
            <a:r>
              <a:rPr lang="en-US" dirty="0"/>
              <a:t>: Variable, depends on individual service processing.</a:t>
            </a:r>
          </a:p>
          <a:p>
            <a:r>
              <a:rPr lang="en-US" b="1" dirty="0"/>
              <a:t>Scalability</a:t>
            </a:r>
            <a:r>
              <a:rPr lang="en-US" dirty="0"/>
              <a:t>: High, independent parallel processing.</a:t>
            </a:r>
          </a:p>
          <a:p>
            <a:r>
              <a:rPr lang="en-US" b="1" dirty="0"/>
              <a:t>Deployment</a:t>
            </a:r>
            <a:r>
              <a:rPr lang="en-US" dirty="0"/>
              <a:t>: Simple, with independent service processing.</a:t>
            </a:r>
          </a:p>
          <a:p>
            <a:r>
              <a:rPr lang="en-US" b="1" dirty="0"/>
              <a:t>Coupling</a:t>
            </a:r>
            <a:r>
              <a:rPr lang="en-US" dirty="0"/>
              <a:t>: Low, services process requests independently.</a:t>
            </a:r>
          </a:p>
          <a:p>
            <a:r>
              <a:rPr lang="en-US" b="1" dirty="0"/>
              <a:t>Use Cases</a:t>
            </a:r>
            <a:r>
              <a:rPr lang="en-US" dirty="0"/>
              <a:t>: Systems with independent processing steps and no temporal binding.</a:t>
            </a:r>
            <a:endParaRPr lang="uk-UA" dirty="0"/>
          </a:p>
        </p:txBody>
      </p:sp>
    </p:spTree>
    <p:extLst>
      <p:ext uri="{BB962C8B-B14F-4D97-AF65-F5344CB8AC3E}">
        <p14:creationId xmlns:p14="http://schemas.microsoft.com/office/powerpoint/2010/main" val="34287209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BB8A5CE-145C-A71B-5A7B-0C3533624AEC}"/>
              </a:ext>
            </a:extLst>
          </p:cNvPr>
          <p:cNvSpPr>
            <a:spLocks noGrp="1"/>
          </p:cNvSpPr>
          <p:nvPr>
            <p:ph type="title"/>
          </p:nvPr>
        </p:nvSpPr>
        <p:spPr/>
        <p:txBody>
          <a:bodyPr>
            <a:normAutofit/>
          </a:bodyPr>
          <a:lstStyle/>
          <a:p>
            <a:r>
              <a:rPr lang="en-US" dirty="0"/>
              <a:t>Parallel Pipelines</a:t>
            </a:r>
            <a:endParaRPr lang="uk-UA" dirty="0"/>
          </a:p>
        </p:txBody>
      </p:sp>
      <p:pic>
        <p:nvPicPr>
          <p:cNvPr id="10" name="Рисунок 9" descr="Зображення, що містить текст, схема, знімок екрана, мультфільм&#10;&#10;Автоматично згенерований опис">
            <a:extLst>
              <a:ext uri="{FF2B5EF4-FFF2-40B4-BE49-F238E27FC236}">
                <a16:creationId xmlns:a16="http://schemas.microsoft.com/office/drawing/2014/main" id="{EF19AA92-BD5F-3ADB-D4C7-FC8ED0A1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305" y="2368296"/>
            <a:ext cx="3163389" cy="4428744"/>
          </a:xfrm>
          <a:prstGeom prst="rect">
            <a:avLst/>
          </a:prstGeom>
        </p:spPr>
      </p:pic>
    </p:spTree>
    <p:extLst>
      <p:ext uri="{BB962C8B-B14F-4D97-AF65-F5344CB8AC3E}">
        <p14:creationId xmlns:p14="http://schemas.microsoft.com/office/powerpoint/2010/main" val="3386152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437CA4-503D-2937-4E4D-2C0AB0873103}"/>
              </a:ext>
            </a:extLst>
          </p:cNvPr>
          <p:cNvSpPr>
            <a:spLocks noGrp="1"/>
          </p:cNvSpPr>
          <p:nvPr>
            <p:ph type="title"/>
          </p:nvPr>
        </p:nvSpPr>
        <p:spPr/>
        <p:txBody>
          <a:bodyPr>
            <a:normAutofit fontScale="90000"/>
          </a:bodyPr>
          <a:lstStyle/>
          <a:p>
            <a:r>
              <a:rPr lang="en-US" b="1" dirty="0"/>
              <a:t>How to choose a distributed transactions strategy</a:t>
            </a:r>
            <a:endParaRPr lang="uk-UA" dirty="0"/>
          </a:p>
        </p:txBody>
      </p:sp>
      <p:pic>
        <p:nvPicPr>
          <p:cNvPr id="6" name="Рисунок 5" descr="Зображення, що містить текст, знімок екрана, Шрифт, число&#10;&#10;Автоматично згенерований опис">
            <a:extLst>
              <a:ext uri="{FF2B5EF4-FFF2-40B4-BE49-F238E27FC236}">
                <a16:creationId xmlns:a16="http://schemas.microsoft.com/office/drawing/2014/main" id="{8D801A22-730F-33C4-2784-76F0F77C2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35" y="2290667"/>
            <a:ext cx="10445931" cy="4567333"/>
          </a:xfrm>
          <a:prstGeom prst="rect">
            <a:avLst/>
          </a:prstGeom>
        </p:spPr>
      </p:pic>
    </p:spTree>
    <p:extLst>
      <p:ext uri="{BB962C8B-B14F-4D97-AF65-F5344CB8AC3E}">
        <p14:creationId xmlns:p14="http://schemas.microsoft.com/office/powerpoint/2010/main" val="3624397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382B62-F518-6EE5-BC4D-0F6EFD8786BB}"/>
              </a:ext>
            </a:extLst>
          </p:cNvPr>
          <p:cNvSpPr>
            <a:spLocks noGrp="1"/>
          </p:cNvSpPr>
          <p:nvPr>
            <p:ph type="title"/>
          </p:nvPr>
        </p:nvSpPr>
        <p:spPr/>
        <p:txBody>
          <a:bodyPr/>
          <a:lstStyle/>
          <a:p>
            <a:r>
              <a:rPr lang="en-US" dirty="0"/>
              <a:t>Base </a:t>
            </a:r>
            <a:r>
              <a:rPr lang="en-US" dirty="0" err="1"/>
              <a:t>tsconfig.json</a:t>
            </a:r>
            <a:endParaRPr lang="uk-UA" dirty="0"/>
          </a:p>
        </p:txBody>
      </p:sp>
      <p:sp>
        <p:nvSpPr>
          <p:cNvPr id="4" name="Місце для тексту 3">
            <a:extLst>
              <a:ext uri="{FF2B5EF4-FFF2-40B4-BE49-F238E27FC236}">
                <a16:creationId xmlns:a16="http://schemas.microsoft.com/office/drawing/2014/main" id="{3FCC64E3-8FE3-90B7-2269-2A1A5B487449}"/>
              </a:ext>
            </a:extLst>
          </p:cNvPr>
          <p:cNvSpPr>
            <a:spLocks noGrp="1"/>
          </p:cNvSpPr>
          <p:nvPr>
            <p:ph type="body" sz="half" idx="2"/>
          </p:nvPr>
        </p:nvSpPr>
        <p:spPr/>
        <p:txBody>
          <a:bodyPr/>
          <a:lstStyle/>
          <a:p>
            <a:endParaRPr lang="uk-UA"/>
          </a:p>
        </p:txBody>
      </p:sp>
      <p:pic>
        <p:nvPicPr>
          <p:cNvPr id="8" name="Рисунок 7">
            <a:extLst>
              <a:ext uri="{FF2B5EF4-FFF2-40B4-BE49-F238E27FC236}">
                <a16:creationId xmlns:a16="http://schemas.microsoft.com/office/drawing/2014/main" id="{F64D7533-3BAA-0196-F6E6-BA88C04C996F}"/>
              </a:ext>
            </a:extLst>
          </p:cNvPr>
          <p:cNvPicPr>
            <a:picLocks noChangeAspect="1"/>
          </p:cNvPicPr>
          <p:nvPr/>
        </p:nvPicPr>
        <p:blipFill>
          <a:blip r:embed="rId2"/>
          <a:stretch>
            <a:fillRect/>
          </a:stretch>
        </p:blipFill>
        <p:spPr>
          <a:xfrm>
            <a:off x="6096000" y="0"/>
            <a:ext cx="5441982" cy="6868426"/>
          </a:xfrm>
          <a:prstGeom prst="rect">
            <a:avLst/>
          </a:prstGeom>
        </p:spPr>
      </p:pic>
    </p:spTree>
    <p:extLst>
      <p:ext uri="{BB962C8B-B14F-4D97-AF65-F5344CB8AC3E}">
        <p14:creationId xmlns:p14="http://schemas.microsoft.com/office/powerpoint/2010/main" val="8637668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5A1463-01D3-414E-EF59-DC63961B54AA}"/>
              </a:ext>
            </a:extLst>
          </p:cNvPr>
          <p:cNvSpPr>
            <a:spLocks noGrp="1"/>
          </p:cNvSpPr>
          <p:nvPr>
            <p:ph type="title"/>
          </p:nvPr>
        </p:nvSpPr>
        <p:spPr/>
        <p:txBody>
          <a:bodyPr>
            <a:normAutofit fontScale="90000"/>
          </a:bodyPr>
          <a:lstStyle/>
          <a:p>
            <a:r>
              <a:rPr lang="en-US" dirty="0"/>
              <a:t>My choice:</a:t>
            </a:r>
            <a:br>
              <a:rPr lang="en-US" dirty="0"/>
            </a:br>
            <a:r>
              <a:rPr lang="en-US" b="1" dirty="0"/>
              <a:t>Orchestration-based saga pattern</a:t>
            </a:r>
            <a:endParaRPr lang="uk-UA" dirty="0"/>
          </a:p>
        </p:txBody>
      </p:sp>
      <p:sp>
        <p:nvSpPr>
          <p:cNvPr id="3" name="Місце для вмісту 2">
            <a:extLst>
              <a:ext uri="{FF2B5EF4-FFF2-40B4-BE49-F238E27FC236}">
                <a16:creationId xmlns:a16="http://schemas.microsoft.com/office/drawing/2014/main" id="{1CB2314C-8CB2-7B7A-1D0C-9B824667A561}"/>
              </a:ext>
            </a:extLst>
          </p:cNvPr>
          <p:cNvSpPr>
            <a:spLocks noGrp="1"/>
          </p:cNvSpPr>
          <p:nvPr>
            <p:ph sz="half" idx="1"/>
          </p:nvPr>
        </p:nvSpPr>
        <p:spPr/>
        <p:txBody>
          <a:bodyPr>
            <a:normAutofit lnSpcReduction="10000"/>
          </a:bodyPr>
          <a:lstStyle/>
          <a:p>
            <a:r>
              <a:rPr lang="en-US" dirty="0"/>
              <a:t>Reasons:</a:t>
            </a:r>
          </a:p>
          <a:p>
            <a:pPr marL="342900" indent="-342900">
              <a:buFont typeface="Arial" panose="020B0604020202020204" pitchFamily="34" charset="0"/>
              <a:buChar char="•"/>
            </a:pPr>
            <a:r>
              <a:rPr lang="en-US" dirty="0"/>
              <a:t>Database-per-microservice approach in mind</a:t>
            </a:r>
          </a:p>
          <a:p>
            <a:pPr marL="342900" indent="-342900">
              <a:buFont typeface="Arial" panose="020B0604020202020204" pitchFamily="34" charset="0"/>
              <a:buChar char="•"/>
            </a:pPr>
            <a:r>
              <a:rPr lang="en-US" dirty="0"/>
              <a:t>We can scale out our data stores independently</a:t>
            </a:r>
          </a:p>
          <a:p>
            <a:pPr marL="342900" indent="-342900">
              <a:buFont typeface="Arial" panose="020B0604020202020204" pitchFamily="34" charset="0"/>
              <a:buChar char="•"/>
            </a:pPr>
            <a:r>
              <a:rPr lang="en-US" dirty="0"/>
              <a:t>If one data store fail, that failure will be isolated from other services.</a:t>
            </a:r>
            <a:endParaRPr lang="uk-UA" dirty="0"/>
          </a:p>
        </p:txBody>
      </p:sp>
      <p:sp>
        <p:nvSpPr>
          <p:cNvPr id="4" name="Місце для вмісту 3">
            <a:extLst>
              <a:ext uri="{FF2B5EF4-FFF2-40B4-BE49-F238E27FC236}">
                <a16:creationId xmlns:a16="http://schemas.microsoft.com/office/drawing/2014/main" id="{438C3B03-DB93-EF4A-987A-F374BE64A0E8}"/>
              </a:ext>
            </a:extLst>
          </p:cNvPr>
          <p:cNvSpPr>
            <a:spLocks noGrp="1"/>
          </p:cNvSpPr>
          <p:nvPr>
            <p:ph sz="half" idx="2"/>
          </p:nvPr>
        </p:nvSpPr>
        <p:spPr/>
        <p:txBody>
          <a:bodyPr>
            <a:normAutofit lnSpcReduction="10000"/>
          </a:bodyPr>
          <a:lstStyle/>
          <a:p>
            <a:r>
              <a:rPr lang="en-US" dirty="0"/>
              <a:t>The Saga pattern uses a sequence of local transactions (transactions within a service). Each of these local transactions will update that service data store, and then sends a message or event to trigger the next local transaction in the saga.</a:t>
            </a:r>
          </a:p>
          <a:p>
            <a:r>
              <a:rPr lang="en-US" dirty="0"/>
              <a:t>If a local transaction should fail, the service within a saga will perform compensating transactions that undo changes that were made in the previous service.</a:t>
            </a:r>
          </a:p>
        </p:txBody>
      </p:sp>
    </p:spTree>
    <p:extLst>
      <p:ext uri="{BB962C8B-B14F-4D97-AF65-F5344CB8AC3E}">
        <p14:creationId xmlns:p14="http://schemas.microsoft.com/office/powerpoint/2010/main" val="10901086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5A1463-01D3-414E-EF59-DC63961B54AA}"/>
              </a:ext>
            </a:extLst>
          </p:cNvPr>
          <p:cNvSpPr>
            <a:spLocks noGrp="1"/>
          </p:cNvSpPr>
          <p:nvPr>
            <p:ph type="title"/>
          </p:nvPr>
        </p:nvSpPr>
        <p:spPr/>
        <p:txBody>
          <a:bodyPr>
            <a:normAutofit fontScale="90000"/>
          </a:bodyPr>
          <a:lstStyle/>
          <a:p>
            <a:r>
              <a:rPr lang="en-US" dirty="0"/>
              <a:t>Example:</a:t>
            </a:r>
            <a:br>
              <a:rPr lang="en-US" dirty="0"/>
            </a:br>
            <a:r>
              <a:rPr lang="en-US" b="1" dirty="0"/>
              <a:t>Orchestration-based saga pattern</a:t>
            </a:r>
            <a:endParaRPr lang="uk-UA" dirty="0"/>
          </a:p>
        </p:txBody>
      </p:sp>
      <p:pic>
        <p:nvPicPr>
          <p:cNvPr id="12" name="Рисунок 11" descr="Зображення, що містить текст, схема, План&#10;&#10;Автоматично згенерований опис">
            <a:extLst>
              <a:ext uri="{FF2B5EF4-FFF2-40B4-BE49-F238E27FC236}">
                <a16:creationId xmlns:a16="http://schemas.microsoft.com/office/drawing/2014/main" id="{C27C2C6C-F62F-0B29-A518-F09C8F176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667" y="2758439"/>
            <a:ext cx="8057718" cy="3344091"/>
          </a:xfrm>
          <a:prstGeom prst="rect">
            <a:avLst/>
          </a:prstGeom>
        </p:spPr>
      </p:pic>
      <p:pic>
        <p:nvPicPr>
          <p:cNvPr id="14" name="Рисунок 13">
            <a:extLst>
              <a:ext uri="{FF2B5EF4-FFF2-40B4-BE49-F238E27FC236}">
                <a16:creationId xmlns:a16="http://schemas.microsoft.com/office/drawing/2014/main" id="{7FF3E579-676A-BCDB-709E-34A68F1C441C}"/>
              </a:ext>
            </a:extLst>
          </p:cNvPr>
          <p:cNvPicPr>
            <a:picLocks noChangeAspect="1"/>
          </p:cNvPicPr>
          <p:nvPr/>
        </p:nvPicPr>
        <p:blipFill>
          <a:blip r:embed="rId3"/>
          <a:stretch>
            <a:fillRect/>
          </a:stretch>
        </p:blipFill>
        <p:spPr>
          <a:xfrm>
            <a:off x="181560" y="3224729"/>
            <a:ext cx="3550063" cy="2411513"/>
          </a:xfrm>
          <a:prstGeom prst="rect">
            <a:avLst/>
          </a:prstGeom>
        </p:spPr>
      </p:pic>
      <p:cxnSp>
        <p:nvCxnSpPr>
          <p:cNvPr id="16" name="Пряма сполучна лінія 15">
            <a:extLst>
              <a:ext uri="{FF2B5EF4-FFF2-40B4-BE49-F238E27FC236}">
                <a16:creationId xmlns:a16="http://schemas.microsoft.com/office/drawing/2014/main" id="{6064DF51-5CC8-E350-F653-26F13FE4E59B}"/>
              </a:ext>
            </a:extLst>
          </p:cNvPr>
          <p:cNvCxnSpPr/>
          <p:nvPr/>
        </p:nvCxnSpPr>
        <p:spPr>
          <a:xfrm>
            <a:off x="3753395" y="2599508"/>
            <a:ext cx="39189" cy="3792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71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D6E5808-544F-FD85-9938-5E472421882E}"/>
              </a:ext>
            </a:extLst>
          </p:cNvPr>
          <p:cNvSpPr>
            <a:spLocks noGrp="1"/>
          </p:cNvSpPr>
          <p:nvPr>
            <p:ph type="title"/>
          </p:nvPr>
        </p:nvSpPr>
        <p:spPr/>
        <p:txBody>
          <a:bodyPr/>
          <a:lstStyle/>
          <a:p>
            <a:r>
              <a:rPr lang="en-US" dirty="0"/>
              <a:t>Saga flow</a:t>
            </a:r>
            <a:endParaRPr lang="uk-UA" dirty="0"/>
          </a:p>
        </p:txBody>
      </p:sp>
      <p:pic>
        <p:nvPicPr>
          <p:cNvPr id="6" name="Рисунок 5" descr="Зображення, що містить текст, знімок екрана, Шрифт, схема&#10;&#10;Автоматично згенерований опис">
            <a:extLst>
              <a:ext uri="{FF2B5EF4-FFF2-40B4-BE49-F238E27FC236}">
                <a16:creationId xmlns:a16="http://schemas.microsoft.com/office/drawing/2014/main" id="{B219005C-5CC8-4709-DA44-F4D6C29B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896" y="2774094"/>
            <a:ext cx="6980207" cy="3400358"/>
          </a:xfrm>
          <a:prstGeom prst="rect">
            <a:avLst/>
          </a:prstGeom>
        </p:spPr>
      </p:pic>
    </p:spTree>
    <p:extLst>
      <p:ext uri="{BB962C8B-B14F-4D97-AF65-F5344CB8AC3E}">
        <p14:creationId xmlns:p14="http://schemas.microsoft.com/office/powerpoint/2010/main" val="36250137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Folder structure</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a:t>Storing saga in API service</a:t>
            </a:r>
          </a:p>
          <a:p>
            <a:r>
              <a:rPr lang="en-US" dirty="0"/>
              <a:t>Utilizing libraries to reuse step for consistency</a:t>
            </a:r>
            <a:endParaRPr lang="uk-UA" dirty="0"/>
          </a:p>
        </p:txBody>
      </p:sp>
      <p:pic>
        <p:nvPicPr>
          <p:cNvPr id="14" name="Рисунок 13">
            <a:extLst>
              <a:ext uri="{FF2B5EF4-FFF2-40B4-BE49-F238E27FC236}">
                <a16:creationId xmlns:a16="http://schemas.microsoft.com/office/drawing/2014/main" id="{09761A7A-ABC3-77A8-09B7-53FE75082197}"/>
              </a:ext>
            </a:extLst>
          </p:cNvPr>
          <p:cNvPicPr>
            <a:picLocks noChangeAspect="1"/>
          </p:cNvPicPr>
          <p:nvPr/>
        </p:nvPicPr>
        <p:blipFill>
          <a:blip r:embed="rId2"/>
          <a:stretch>
            <a:fillRect/>
          </a:stretch>
        </p:blipFill>
        <p:spPr>
          <a:xfrm>
            <a:off x="6096000" y="0"/>
            <a:ext cx="3021102" cy="3500846"/>
          </a:xfrm>
          <a:prstGeom prst="rect">
            <a:avLst/>
          </a:prstGeom>
        </p:spPr>
      </p:pic>
      <p:pic>
        <p:nvPicPr>
          <p:cNvPr id="16" name="Рисунок 15">
            <a:extLst>
              <a:ext uri="{FF2B5EF4-FFF2-40B4-BE49-F238E27FC236}">
                <a16:creationId xmlns:a16="http://schemas.microsoft.com/office/drawing/2014/main" id="{14BBAFE9-6011-DBF1-44ED-0BDC334BC829}"/>
              </a:ext>
            </a:extLst>
          </p:cNvPr>
          <p:cNvPicPr>
            <a:picLocks noChangeAspect="1"/>
          </p:cNvPicPr>
          <p:nvPr/>
        </p:nvPicPr>
        <p:blipFill>
          <a:blip r:embed="rId3"/>
          <a:stretch>
            <a:fillRect/>
          </a:stretch>
        </p:blipFill>
        <p:spPr>
          <a:xfrm>
            <a:off x="6096000" y="4002606"/>
            <a:ext cx="2381794" cy="2855393"/>
          </a:xfrm>
          <a:prstGeom prst="rect">
            <a:avLst/>
          </a:prstGeom>
        </p:spPr>
      </p:pic>
      <p:pic>
        <p:nvPicPr>
          <p:cNvPr id="18" name="Рисунок 17">
            <a:extLst>
              <a:ext uri="{FF2B5EF4-FFF2-40B4-BE49-F238E27FC236}">
                <a16:creationId xmlns:a16="http://schemas.microsoft.com/office/drawing/2014/main" id="{B7B579F5-2128-7B96-1508-445510DE39FE}"/>
              </a:ext>
            </a:extLst>
          </p:cNvPr>
          <p:cNvPicPr>
            <a:picLocks noChangeAspect="1"/>
          </p:cNvPicPr>
          <p:nvPr/>
        </p:nvPicPr>
        <p:blipFill>
          <a:blip r:embed="rId4"/>
          <a:stretch>
            <a:fillRect/>
          </a:stretch>
        </p:blipFill>
        <p:spPr>
          <a:xfrm>
            <a:off x="8477794" y="6033144"/>
            <a:ext cx="3673113" cy="824856"/>
          </a:xfrm>
          <a:prstGeom prst="rect">
            <a:avLst/>
          </a:prstGeom>
        </p:spPr>
      </p:pic>
    </p:spTree>
    <p:extLst>
      <p:ext uri="{BB962C8B-B14F-4D97-AF65-F5344CB8AC3E}">
        <p14:creationId xmlns:p14="http://schemas.microsoft.com/office/powerpoint/2010/main" val="40915956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Steps</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err="1"/>
              <a:t>PlaceReviewStep</a:t>
            </a:r>
            <a:endParaRPr lang="en-US" dirty="0"/>
          </a:p>
          <a:p>
            <a:r>
              <a:rPr lang="en-US" dirty="0" err="1"/>
              <a:t>CheckReviewStep</a:t>
            </a:r>
            <a:endParaRPr lang="en-US" dirty="0"/>
          </a:p>
          <a:p>
            <a:r>
              <a:rPr lang="en-US" dirty="0" err="1"/>
              <a:t>ConfirmReviewStep</a:t>
            </a:r>
            <a:endParaRPr lang="en-US" dirty="0"/>
          </a:p>
          <a:p>
            <a:r>
              <a:rPr lang="en-US" dirty="0" err="1"/>
              <a:t>IncreaseKarmaStep</a:t>
            </a:r>
            <a:endParaRPr lang="uk-UA" dirty="0"/>
          </a:p>
        </p:txBody>
      </p:sp>
      <p:pic>
        <p:nvPicPr>
          <p:cNvPr id="4" name="Рисунок 3">
            <a:extLst>
              <a:ext uri="{FF2B5EF4-FFF2-40B4-BE49-F238E27FC236}">
                <a16:creationId xmlns:a16="http://schemas.microsoft.com/office/drawing/2014/main" id="{1B9FF63B-75F3-E7AD-AD73-0B039A7BDC32}"/>
              </a:ext>
            </a:extLst>
          </p:cNvPr>
          <p:cNvPicPr>
            <a:picLocks noChangeAspect="1"/>
          </p:cNvPicPr>
          <p:nvPr/>
        </p:nvPicPr>
        <p:blipFill>
          <a:blip r:embed="rId2"/>
          <a:stretch>
            <a:fillRect/>
          </a:stretch>
        </p:blipFill>
        <p:spPr>
          <a:xfrm>
            <a:off x="6096000" y="0"/>
            <a:ext cx="4490548" cy="6858000"/>
          </a:xfrm>
          <a:prstGeom prst="rect">
            <a:avLst/>
          </a:prstGeom>
        </p:spPr>
      </p:pic>
    </p:spTree>
    <p:extLst>
      <p:ext uri="{BB962C8B-B14F-4D97-AF65-F5344CB8AC3E}">
        <p14:creationId xmlns:p14="http://schemas.microsoft.com/office/powerpoint/2010/main" val="2833979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Steps</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b="1" dirty="0" err="1"/>
              <a:t>PlaceReviewStep</a:t>
            </a:r>
            <a:endParaRPr lang="en-US" b="1" dirty="0"/>
          </a:p>
          <a:p>
            <a:r>
              <a:rPr lang="en-US" dirty="0" err="1"/>
              <a:t>CheckReviewStep</a:t>
            </a:r>
            <a:endParaRPr lang="en-US" dirty="0"/>
          </a:p>
          <a:p>
            <a:r>
              <a:rPr lang="en-US" dirty="0" err="1"/>
              <a:t>ConfirmReviewStep</a:t>
            </a:r>
            <a:endParaRPr lang="en-US" dirty="0"/>
          </a:p>
          <a:p>
            <a:r>
              <a:rPr lang="en-US" dirty="0" err="1"/>
              <a:t>IncreaseKarmaStep</a:t>
            </a:r>
            <a:endParaRPr lang="uk-UA" dirty="0"/>
          </a:p>
        </p:txBody>
      </p:sp>
      <p:pic>
        <p:nvPicPr>
          <p:cNvPr id="3" name="Рисунок 2">
            <a:extLst>
              <a:ext uri="{FF2B5EF4-FFF2-40B4-BE49-F238E27FC236}">
                <a16:creationId xmlns:a16="http://schemas.microsoft.com/office/drawing/2014/main" id="{78A80A1A-5F0E-9E63-D9FA-3C5DEA6777F4}"/>
              </a:ext>
            </a:extLst>
          </p:cNvPr>
          <p:cNvPicPr>
            <a:picLocks noChangeAspect="1"/>
          </p:cNvPicPr>
          <p:nvPr/>
        </p:nvPicPr>
        <p:blipFill>
          <a:blip r:embed="rId2"/>
          <a:stretch>
            <a:fillRect/>
          </a:stretch>
        </p:blipFill>
        <p:spPr>
          <a:xfrm>
            <a:off x="6096000" y="0"/>
            <a:ext cx="5075464" cy="6858000"/>
          </a:xfrm>
          <a:prstGeom prst="rect">
            <a:avLst/>
          </a:prstGeom>
        </p:spPr>
      </p:pic>
    </p:spTree>
    <p:extLst>
      <p:ext uri="{BB962C8B-B14F-4D97-AF65-F5344CB8AC3E}">
        <p14:creationId xmlns:p14="http://schemas.microsoft.com/office/powerpoint/2010/main" val="3981191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Steps</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err="1"/>
              <a:t>PlaceReviewStep</a:t>
            </a:r>
            <a:endParaRPr lang="en-US" dirty="0"/>
          </a:p>
          <a:p>
            <a:r>
              <a:rPr lang="en-US" b="1" dirty="0" err="1"/>
              <a:t>CheckReviewStep</a:t>
            </a:r>
            <a:endParaRPr lang="en-US" b="1" dirty="0"/>
          </a:p>
          <a:p>
            <a:r>
              <a:rPr lang="en-US" dirty="0" err="1"/>
              <a:t>ConfirmReviewStep</a:t>
            </a:r>
            <a:endParaRPr lang="en-US" dirty="0"/>
          </a:p>
          <a:p>
            <a:r>
              <a:rPr lang="en-US" dirty="0" err="1"/>
              <a:t>IncreaseKarmaStep</a:t>
            </a:r>
            <a:endParaRPr lang="uk-UA" dirty="0"/>
          </a:p>
        </p:txBody>
      </p:sp>
      <p:pic>
        <p:nvPicPr>
          <p:cNvPr id="4" name="Рисунок 3">
            <a:extLst>
              <a:ext uri="{FF2B5EF4-FFF2-40B4-BE49-F238E27FC236}">
                <a16:creationId xmlns:a16="http://schemas.microsoft.com/office/drawing/2014/main" id="{1B9FF63B-75F3-E7AD-AD73-0B039A7BDC32}"/>
              </a:ext>
            </a:extLst>
          </p:cNvPr>
          <p:cNvPicPr>
            <a:picLocks noChangeAspect="1"/>
          </p:cNvPicPr>
          <p:nvPr/>
        </p:nvPicPr>
        <p:blipFill>
          <a:blip r:embed="rId2"/>
          <a:stretch>
            <a:fillRect/>
          </a:stretch>
        </p:blipFill>
        <p:spPr>
          <a:xfrm>
            <a:off x="6096000" y="0"/>
            <a:ext cx="4490548" cy="6858000"/>
          </a:xfrm>
          <a:prstGeom prst="rect">
            <a:avLst/>
          </a:prstGeom>
        </p:spPr>
      </p:pic>
    </p:spTree>
    <p:extLst>
      <p:ext uri="{BB962C8B-B14F-4D97-AF65-F5344CB8AC3E}">
        <p14:creationId xmlns:p14="http://schemas.microsoft.com/office/powerpoint/2010/main" val="2044273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Steps</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err="1"/>
              <a:t>PlaceReviewStep</a:t>
            </a:r>
            <a:endParaRPr lang="en-US" dirty="0"/>
          </a:p>
          <a:p>
            <a:r>
              <a:rPr lang="en-US" dirty="0" err="1"/>
              <a:t>CheckReviewStep</a:t>
            </a:r>
            <a:endParaRPr lang="en-US" dirty="0"/>
          </a:p>
          <a:p>
            <a:r>
              <a:rPr lang="en-US" b="1" dirty="0" err="1"/>
              <a:t>ConfirmReviewStep</a:t>
            </a:r>
            <a:endParaRPr lang="en-US" b="1" dirty="0"/>
          </a:p>
          <a:p>
            <a:r>
              <a:rPr lang="en-US" dirty="0" err="1"/>
              <a:t>IncreaseKarmaStep</a:t>
            </a:r>
            <a:endParaRPr lang="uk-UA" dirty="0"/>
          </a:p>
        </p:txBody>
      </p:sp>
      <p:pic>
        <p:nvPicPr>
          <p:cNvPr id="4" name="Рисунок 3">
            <a:extLst>
              <a:ext uri="{FF2B5EF4-FFF2-40B4-BE49-F238E27FC236}">
                <a16:creationId xmlns:a16="http://schemas.microsoft.com/office/drawing/2014/main" id="{EF58C2FB-26B7-47AF-197A-78EAFB00ED79}"/>
              </a:ext>
            </a:extLst>
          </p:cNvPr>
          <p:cNvPicPr>
            <a:picLocks noChangeAspect="1"/>
          </p:cNvPicPr>
          <p:nvPr/>
        </p:nvPicPr>
        <p:blipFill>
          <a:blip r:embed="rId2"/>
          <a:stretch>
            <a:fillRect/>
          </a:stretch>
        </p:blipFill>
        <p:spPr>
          <a:xfrm>
            <a:off x="6096000" y="0"/>
            <a:ext cx="5215616" cy="6858000"/>
          </a:xfrm>
          <a:prstGeom prst="rect">
            <a:avLst/>
          </a:prstGeom>
        </p:spPr>
      </p:pic>
    </p:spTree>
    <p:extLst>
      <p:ext uri="{BB962C8B-B14F-4D97-AF65-F5344CB8AC3E}">
        <p14:creationId xmlns:p14="http://schemas.microsoft.com/office/powerpoint/2010/main" val="29196255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a:t>Steps</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err="1"/>
              <a:t>PlaceReviewStep</a:t>
            </a:r>
            <a:endParaRPr lang="en-US" dirty="0"/>
          </a:p>
          <a:p>
            <a:r>
              <a:rPr lang="en-US" dirty="0" err="1"/>
              <a:t>CheckReviewStep</a:t>
            </a:r>
            <a:endParaRPr lang="en-US" dirty="0"/>
          </a:p>
          <a:p>
            <a:r>
              <a:rPr lang="en-US" dirty="0" err="1"/>
              <a:t>ConfirmReviewStep</a:t>
            </a:r>
            <a:endParaRPr lang="en-US" dirty="0"/>
          </a:p>
          <a:p>
            <a:r>
              <a:rPr lang="en-US" b="1" dirty="0" err="1"/>
              <a:t>IncreaseKarmaStep</a:t>
            </a:r>
            <a:endParaRPr lang="uk-UA" b="1" dirty="0"/>
          </a:p>
        </p:txBody>
      </p:sp>
      <p:pic>
        <p:nvPicPr>
          <p:cNvPr id="3" name="Рисунок 2">
            <a:extLst>
              <a:ext uri="{FF2B5EF4-FFF2-40B4-BE49-F238E27FC236}">
                <a16:creationId xmlns:a16="http://schemas.microsoft.com/office/drawing/2014/main" id="{0DE23899-A97E-C76A-DF6A-81DCDD9E8063}"/>
              </a:ext>
            </a:extLst>
          </p:cNvPr>
          <p:cNvPicPr>
            <a:picLocks noChangeAspect="1"/>
          </p:cNvPicPr>
          <p:nvPr/>
        </p:nvPicPr>
        <p:blipFill>
          <a:blip r:embed="rId2"/>
          <a:stretch>
            <a:fillRect/>
          </a:stretch>
        </p:blipFill>
        <p:spPr>
          <a:xfrm>
            <a:off x="6096000" y="0"/>
            <a:ext cx="5461000" cy="6858000"/>
          </a:xfrm>
          <a:prstGeom prst="rect">
            <a:avLst/>
          </a:prstGeom>
        </p:spPr>
      </p:pic>
    </p:spTree>
    <p:extLst>
      <p:ext uri="{BB962C8B-B14F-4D97-AF65-F5344CB8AC3E}">
        <p14:creationId xmlns:p14="http://schemas.microsoft.com/office/powerpoint/2010/main" val="42537294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Implementation</a:t>
            </a:r>
            <a:br>
              <a:rPr lang="en-US" dirty="0"/>
            </a:br>
            <a:r>
              <a:rPr lang="en-US" dirty="0" err="1"/>
              <a:t>CreateReviewSaga</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r>
              <a:rPr lang="en-US" dirty="0"/>
              <a:t>Storing state in memory</a:t>
            </a:r>
          </a:p>
          <a:p>
            <a:endParaRPr lang="uk-UA" dirty="0"/>
          </a:p>
        </p:txBody>
      </p:sp>
      <p:pic>
        <p:nvPicPr>
          <p:cNvPr id="4" name="Рисунок 3">
            <a:extLst>
              <a:ext uri="{FF2B5EF4-FFF2-40B4-BE49-F238E27FC236}">
                <a16:creationId xmlns:a16="http://schemas.microsoft.com/office/drawing/2014/main" id="{89F9BB4D-91D0-3A94-1235-D4F49256D9FA}"/>
              </a:ext>
            </a:extLst>
          </p:cNvPr>
          <p:cNvPicPr>
            <a:picLocks noChangeAspect="1"/>
          </p:cNvPicPr>
          <p:nvPr/>
        </p:nvPicPr>
        <p:blipFill>
          <a:blip r:embed="rId2"/>
          <a:stretch>
            <a:fillRect/>
          </a:stretch>
        </p:blipFill>
        <p:spPr>
          <a:xfrm>
            <a:off x="6096000" y="0"/>
            <a:ext cx="5773264" cy="6858000"/>
          </a:xfrm>
          <a:prstGeom prst="rect">
            <a:avLst/>
          </a:prstGeom>
        </p:spPr>
      </p:pic>
    </p:spTree>
    <p:extLst>
      <p:ext uri="{BB962C8B-B14F-4D97-AF65-F5344CB8AC3E}">
        <p14:creationId xmlns:p14="http://schemas.microsoft.com/office/powerpoint/2010/main" val="320904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D80824-64C8-1048-FD21-B00D4B1AEF94}"/>
              </a:ext>
            </a:extLst>
          </p:cNvPr>
          <p:cNvSpPr>
            <a:spLocks noGrp="1"/>
          </p:cNvSpPr>
          <p:nvPr>
            <p:ph type="title"/>
          </p:nvPr>
        </p:nvSpPr>
        <p:spPr/>
        <p:txBody>
          <a:bodyPr/>
          <a:lstStyle/>
          <a:p>
            <a:r>
              <a:rPr lang="en-US" dirty="0"/>
              <a:t>Library and service </a:t>
            </a:r>
            <a:r>
              <a:rPr lang="en-US" dirty="0" err="1"/>
              <a:t>tsconfig.son</a:t>
            </a:r>
            <a:endParaRPr lang="uk-UA" dirty="0"/>
          </a:p>
        </p:txBody>
      </p:sp>
      <p:sp>
        <p:nvSpPr>
          <p:cNvPr id="4" name="Місце для тексту 3">
            <a:extLst>
              <a:ext uri="{FF2B5EF4-FFF2-40B4-BE49-F238E27FC236}">
                <a16:creationId xmlns:a16="http://schemas.microsoft.com/office/drawing/2014/main" id="{DFBBD0D9-6A8E-E339-C519-52FA91644117}"/>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62A61E80-E472-0CC8-CCF7-67EC2692DA38}"/>
              </a:ext>
            </a:extLst>
          </p:cNvPr>
          <p:cNvPicPr>
            <a:picLocks noChangeAspect="1"/>
          </p:cNvPicPr>
          <p:nvPr/>
        </p:nvPicPr>
        <p:blipFill>
          <a:blip r:embed="rId2"/>
          <a:stretch>
            <a:fillRect/>
          </a:stretch>
        </p:blipFill>
        <p:spPr>
          <a:xfrm>
            <a:off x="6096000" y="0"/>
            <a:ext cx="5467350" cy="1771650"/>
          </a:xfrm>
          <a:prstGeom prst="rect">
            <a:avLst/>
          </a:prstGeom>
        </p:spPr>
      </p:pic>
      <p:pic>
        <p:nvPicPr>
          <p:cNvPr id="8" name="Рисунок 7">
            <a:extLst>
              <a:ext uri="{FF2B5EF4-FFF2-40B4-BE49-F238E27FC236}">
                <a16:creationId xmlns:a16="http://schemas.microsoft.com/office/drawing/2014/main" id="{B774233F-CB72-546C-7ED8-F81D72C123E6}"/>
              </a:ext>
            </a:extLst>
          </p:cNvPr>
          <p:cNvPicPr>
            <a:picLocks noChangeAspect="1"/>
          </p:cNvPicPr>
          <p:nvPr/>
        </p:nvPicPr>
        <p:blipFill>
          <a:blip r:embed="rId3"/>
          <a:stretch>
            <a:fillRect/>
          </a:stretch>
        </p:blipFill>
        <p:spPr>
          <a:xfrm>
            <a:off x="6096000" y="2294711"/>
            <a:ext cx="5449398" cy="1886716"/>
          </a:xfrm>
          <a:prstGeom prst="rect">
            <a:avLst/>
          </a:prstGeom>
        </p:spPr>
      </p:pic>
    </p:spTree>
    <p:extLst>
      <p:ext uri="{BB962C8B-B14F-4D97-AF65-F5344CB8AC3E}">
        <p14:creationId xmlns:p14="http://schemas.microsoft.com/office/powerpoint/2010/main" val="1375707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2A28C27C-E7D7-CD0A-BC3F-DC60F2498698}"/>
              </a:ext>
            </a:extLst>
          </p:cNvPr>
          <p:cNvSpPr>
            <a:spLocks noGrp="1"/>
          </p:cNvSpPr>
          <p:nvPr>
            <p:ph type="title"/>
          </p:nvPr>
        </p:nvSpPr>
        <p:spPr/>
        <p:txBody>
          <a:bodyPr/>
          <a:lstStyle/>
          <a:p>
            <a:r>
              <a:rPr lang="en-US" dirty="0"/>
              <a:t>Using</a:t>
            </a:r>
            <a:br>
              <a:rPr lang="en-US" dirty="0"/>
            </a:br>
            <a:r>
              <a:rPr lang="en-US" dirty="0" err="1"/>
              <a:t>CreateReviewSaga</a:t>
            </a:r>
            <a:endParaRPr lang="uk-UA" dirty="0"/>
          </a:p>
        </p:txBody>
      </p:sp>
      <p:sp>
        <p:nvSpPr>
          <p:cNvPr id="12" name="Місце для тексту 11">
            <a:extLst>
              <a:ext uri="{FF2B5EF4-FFF2-40B4-BE49-F238E27FC236}">
                <a16:creationId xmlns:a16="http://schemas.microsoft.com/office/drawing/2014/main" id="{B475C659-D2B4-D1CF-8FC2-B9A1C8D2157E}"/>
              </a:ext>
            </a:extLst>
          </p:cNvPr>
          <p:cNvSpPr>
            <a:spLocks noGrp="1"/>
          </p:cNvSpPr>
          <p:nvPr>
            <p:ph type="body" sz="half" idx="2"/>
          </p:nvPr>
        </p:nvSpPr>
        <p:spPr/>
        <p:txBody>
          <a:bodyPr/>
          <a:lstStyle/>
          <a:p>
            <a:endParaRPr lang="uk-UA" dirty="0"/>
          </a:p>
        </p:txBody>
      </p:sp>
      <p:pic>
        <p:nvPicPr>
          <p:cNvPr id="3" name="Рисунок 2">
            <a:extLst>
              <a:ext uri="{FF2B5EF4-FFF2-40B4-BE49-F238E27FC236}">
                <a16:creationId xmlns:a16="http://schemas.microsoft.com/office/drawing/2014/main" id="{656DDE1E-ABE8-16F9-EB69-62E9E9337A3A}"/>
              </a:ext>
            </a:extLst>
          </p:cNvPr>
          <p:cNvPicPr>
            <a:picLocks noChangeAspect="1"/>
          </p:cNvPicPr>
          <p:nvPr/>
        </p:nvPicPr>
        <p:blipFill>
          <a:blip r:embed="rId2"/>
          <a:stretch>
            <a:fillRect/>
          </a:stretch>
        </p:blipFill>
        <p:spPr>
          <a:xfrm>
            <a:off x="6096000" y="-1"/>
            <a:ext cx="6096000" cy="3862097"/>
          </a:xfrm>
          <a:prstGeom prst="rect">
            <a:avLst/>
          </a:prstGeom>
        </p:spPr>
      </p:pic>
    </p:spTree>
    <p:extLst>
      <p:ext uri="{BB962C8B-B14F-4D97-AF65-F5344CB8AC3E}">
        <p14:creationId xmlns:p14="http://schemas.microsoft.com/office/powerpoint/2010/main" val="7269530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en-US" b="1" dirty="0"/>
              <a:t>6. User Service with GCP Identity Platform</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Integrate GCP Identity Platform for user registration and authentication.</a:t>
            </a:r>
          </a:p>
          <a:p>
            <a:pPr marL="342900" indent="-342900">
              <a:buFont typeface="Arial" panose="020B0604020202020204" pitchFamily="34" charset="0"/>
              <a:buChar char="•"/>
            </a:pPr>
            <a:r>
              <a:rPr lang="en-US" dirty="0"/>
              <a:t>Endpoints: register, login, and get profile.</a:t>
            </a:r>
            <a:endParaRPr lang="uk-UA" dirty="0"/>
          </a:p>
        </p:txBody>
      </p:sp>
    </p:spTree>
    <p:extLst>
      <p:ext uri="{BB962C8B-B14F-4D97-AF65-F5344CB8AC3E}">
        <p14:creationId xmlns:p14="http://schemas.microsoft.com/office/powerpoint/2010/main" val="1393371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D3054A-4FAE-A2DF-AF9A-A615EBE7C880}"/>
              </a:ext>
            </a:extLst>
          </p:cNvPr>
          <p:cNvSpPr>
            <a:spLocks noGrp="1"/>
          </p:cNvSpPr>
          <p:nvPr>
            <p:ph type="title"/>
          </p:nvPr>
        </p:nvSpPr>
        <p:spPr/>
        <p:txBody>
          <a:bodyPr/>
          <a:lstStyle/>
          <a:p>
            <a:r>
              <a:rPr lang="en-US" dirty="0"/>
              <a:t>User Service Functionality</a:t>
            </a:r>
            <a:endParaRPr lang="uk-UA" dirty="0"/>
          </a:p>
        </p:txBody>
      </p:sp>
      <p:sp>
        <p:nvSpPr>
          <p:cNvPr id="4" name="Місце для тексту 3">
            <a:extLst>
              <a:ext uri="{FF2B5EF4-FFF2-40B4-BE49-F238E27FC236}">
                <a16:creationId xmlns:a16="http://schemas.microsoft.com/office/drawing/2014/main" id="{79E28765-D2C3-8AF4-CEEC-9582AD05741B}"/>
              </a:ext>
            </a:extLst>
          </p:cNvPr>
          <p:cNvSpPr>
            <a:spLocks noGrp="1"/>
          </p:cNvSpPr>
          <p:nvPr>
            <p:ph type="body" sz="half" idx="2"/>
          </p:nvPr>
        </p:nvSpPr>
        <p:spPr/>
        <p:txBody>
          <a:bodyPr/>
          <a:lstStyle/>
          <a:p>
            <a:r>
              <a:rPr lang="en-US" dirty="0"/>
              <a:t>Creates user on registration</a:t>
            </a:r>
          </a:p>
          <a:p>
            <a:r>
              <a:rPr lang="en-US" dirty="0"/>
              <a:t>Returning user on authenticate request</a:t>
            </a:r>
          </a:p>
          <a:p>
            <a:r>
              <a:rPr lang="en-US" dirty="0"/>
              <a:t>Checking </a:t>
            </a:r>
            <a:r>
              <a:rPr lang="en-US" dirty="0" err="1"/>
              <a:t>idToken</a:t>
            </a:r>
            <a:r>
              <a:rPr lang="en-US" dirty="0"/>
              <a:t> with IP on authenticate request</a:t>
            </a:r>
          </a:p>
          <a:p>
            <a:r>
              <a:rPr lang="en-US" dirty="0"/>
              <a:t>Handles user karma changes</a:t>
            </a:r>
          </a:p>
        </p:txBody>
      </p:sp>
      <p:pic>
        <p:nvPicPr>
          <p:cNvPr id="8" name="Рисунок 7">
            <a:extLst>
              <a:ext uri="{FF2B5EF4-FFF2-40B4-BE49-F238E27FC236}">
                <a16:creationId xmlns:a16="http://schemas.microsoft.com/office/drawing/2014/main" id="{51F0A62A-D487-84F9-0057-25877A9E67FC}"/>
              </a:ext>
            </a:extLst>
          </p:cNvPr>
          <p:cNvPicPr>
            <a:picLocks noChangeAspect="1"/>
          </p:cNvPicPr>
          <p:nvPr/>
        </p:nvPicPr>
        <p:blipFill>
          <a:blip r:embed="rId2"/>
          <a:stretch>
            <a:fillRect/>
          </a:stretch>
        </p:blipFill>
        <p:spPr>
          <a:xfrm>
            <a:off x="6096000" y="1"/>
            <a:ext cx="5873522" cy="2976128"/>
          </a:xfrm>
          <a:prstGeom prst="rect">
            <a:avLst/>
          </a:prstGeom>
        </p:spPr>
      </p:pic>
    </p:spTree>
    <p:extLst>
      <p:ext uri="{BB962C8B-B14F-4D97-AF65-F5344CB8AC3E}">
        <p14:creationId xmlns:p14="http://schemas.microsoft.com/office/powerpoint/2010/main" val="1277734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2F386-D198-5CAD-39F3-A8FE904B2B99}"/>
              </a:ext>
            </a:extLst>
          </p:cNvPr>
          <p:cNvSpPr>
            <a:spLocks noGrp="1"/>
          </p:cNvSpPr>
          <p:nvPr>
            <p:ph type="title"/>
          </p:nvPr>
        </p:nvSpPr>
        <p:spPr/>
        <p:txBody>
          <a:bodyPr/>
          <a:lstStyle/>
          <a:p>
            <a:r>
              <a:rPr lang="en-US" dirty="0"/>
              <a:t>Reusable auth components</a:t>
            </a:r>
            <a:endParaRPr lang="uk-UA" dirty="0"/>
          </a:p>
        </p:txBody>
      </p:sp>
      <p:sp>
        <p:nvSpPr>
          <p:cNvPr id="4" name="Місце для тексту 3">
            <a:extLst>
              <a:ext uri="{FF2B5EF4-FFF2-40B4-BE49-F238E27FC236}">
                <a16:creationId xmlns:a16="http://schemas.microsoft.com/office/drawing/2014/main" id="{302A865F-090A-3C75-6284-17B1ACDAC50D}"/>
              </a:ext>
            </a:extLst>
          </p:cNvPr>
          <p:cNvSpPr>
            <a:spLocks noGrp="1"/>
          </p:cNvSpPr>
          <p:nvPr>
            <p:ph type="body" sz="half" idx="2"/>
          </p:nvPr>
        </p:nvSpPr>
        <p:spPr/>
        <p:txBody>
          <a:bodyPr>
            <a:normAutofit lnSpcReduction="10000"/>
          </a:bodyPr>
          <a:lstStyle/>
          <a:p>
            <a:r>
              <a:rPr lang="en-US" dirty="0"/>
              <a:t>Auth guard for authentication handling in Exposed services</a:t>
            </a:r>
          </a:p>
          <a:p>
            <a:r>
              <a:rPr lang="en-US" dirty="0"/>
              <a:t>Roles decorator for adding role to metadata to further check in Auth Guard</a:t>
            </a:r>
          </a:p>
          <a:p>
            <a:r>
              <a:rPr lang="en-US" dirty="0"/>
              <a:t>Current user decorator to provide user from context after verification</a:t>
            </a:r>
          </a:p>
          <a:p>
            <a:endParaRPr lang="uk-UA" dirty="0"/>
          </a:p>
        </p:txBody>
      </p:sp>
      <p:pic>
        <p:nvPicPr>
          <p:cNvPr id="10" name="Рисунок 9">
            <a:extLst>
              <a:ext uri="{FF2B5EF4-FFF2-40B4-BE49-F238E27FC236}">
                <a16:creationId xmlns:a16="http://schemas.microsoft.com/office/drawing/2014/main" id="{ACB85FC4-E2B4-800B-0504-8BFF599D33F2}"/>
              </a:ext>
            </a:extLst>
          </p:cNvPr>
          <p:cNvPicPr>
            <a:picLocks noChangeAspect="1"/>
          </p:cNvPicPr>
          <p:nvPr/>
        </p:nvPicPr>
        <p:blipFill>
          <a:blip r:embed="rId2"/>
          <a:stretch>
            <a:fillRect/>
          </a:stretch>
        </p:blipFill>
        <p:spPr>
          <a:xfrm>
            <a:off x="6096001" y="1"/>
            <a:ext cx="2373086" cy="2418832"/>
          </a:xfrm>
          <a:prstGeom prst="rect">
            <a:avLst/>
          </a:prstGeom>
        </p:spPr>
      </p:pic>
      <p:pic>
        <p:nvPicPr>
          <p:cNvPr id="12" name="Рисунок 11">
            <a:extLst>
              <a:ext uri="{FF2B5EF4-FFF2-40B4-BE49-F238E27FC236}">
                <a16:creationId xmlns:a16="http://schemas.microsoft.com/office/drawing/2014/main" id="{0364FDB9-A2A9-EF4A-4FAD-A4F319EEBFDD}"/>
              </a:ext>
            </a:extLst>
          </p:cNvPr>
          <p:cNvPicPr>
            <a:picLocks noChangeAspect="1"/>
          </p:cNvPicPr>
          <p:nvPr/>
        </p:nvPicPr>
        <p:blipFill>
          <a:blip r:embed="rId3"/>
          <a:stretch>
            <a:fillRect/>
          </a:stretch>
        </p:blipFill>
        <p:spPr>
          <a:xfrm>
            <a:off x="6095998" y="2669254"/>
            <a:ext cx="4525536" cy="414338"/>
          </a:xfrm>
          <a:prstGeom prst="rect">
            <a:avLst/>
          </a:prstGeom>
        </p:spPr>
      </p:pic>
      <p:pic>
        <p:nvPicPr>
          <p:cNvPr id="14" name="Рисунок 13">
            <a:extLst>
              <a:ext uri="{FF2B5EF4-FFF2-40B4-BE49-F238E27FC236}">
                <a16:creationId xmlns:a16="http://schemas.microsoft.com/office/drawing/2014/main" id="{BA7A731C-2D5C-1CEB-8F2D-4DAF0153116C}"/>
              </a:ext>
            </a:extLst>
          </p:cNvPr>
          <p:cNvPicPr>
            <a:picLocks noChangeAspect="1"/>
          </p:cNvPicPr>
          <p:nvPr/>
        </p:nvPicPr>
        <p:blipFill>
          <a:blip r:embed="rId4"/>
          <a:stretch>
            <a:fillRect/>
          </a:stretch>
        </p:blipFill>
        <p:spPr>
          <a:xfrm>
            <a:off x="6095998" y="4370028"/>
            <a:ext cx="4525536" cy="1589397"/>
          </a:xfrm>
          <a:prstGeom prst="rect">
            <a:avLst/>
          </a:prstGeom>
        </p:spPr>
      </p:pic>
      <p:pic>
        <p:nvPicPr>
          <p:cNvPr id="16" name="Рисунок 15">
            <a:extLst>
              <a:ext uri="{FF2B5EF4-FFF2-40B4-BE49-F238E27FC236}">
                <a16:creationId xmlns:a16="http://schemas.microsoft.com/office/drawing/2014/main" id="{6D93E0C1-CAAB-2CF4-EF03-FEE85FEBC1B3}"/>
              </a:ext>
            </a:extLst>
          </p:cNvPr>
          <p:cNvPicPr>
            <a:picLocks noChangeAspect="1"/>
          </p:cNvPicPr>
          <p:nvPr/>
        </p:nvPicPr>
        <p:blipFill>
          <a:blip r:embed="rId5"/>
          <a:stretch>
            <a:fillRect/>
          </a:stretch>
        </p:blipFill>
        <p:spPr>
          <a:xfrm>
            <a:off x="6095998" y="6000034"/>
            <a:ext cx="4525537" cy="857966"/>
          </a:xfrm>
          <a:prstGeom prst="rect">
            <a:avLst/>
          </a:prstGeom>
        </p:spPr>
      </p:pic>
      <p:pic>
        <p:nvPicPr>
          <p:cNvPr id="18" name="Рисунок 17">
            <a:extLst>
              <a:ext uri="{FF2B5EF4-FFF2-40B4-BE49-F238E27FC236}">
                <a16:creationId xmlns:a16="http://schemas.microsoft.com/office/drawing/2014/main" id="{76898DAF-F72A-4C5A-FBE8-6D70E1B11204}"/>
              </a:ext>
            </a:extLst>
          </p:cNvPr>
          <p:cNvPicPr>
            <a:picLocks noChangeAspect="1"/>
          </p:cNvPicPr>
          <p:nvPr/>
        </p:nvPicPr>
        <p:blipFill>
          <a:blip r:embed="rId6"/>
          <a:stretch>
            <a:fillRect/>
          </a:stretch>
        </p:blipFill>
        <p:spPr>
          <a:xfrm>
            <a:off x="6095998" y="3131450"/>
            <a:ext cx="4525536" cy="864700"/>
          </a:xfrm>
          <a:prstGeom prst="rect">
            <a:avLst/>
          </a:prstGeom>
        </p:spPr>
      </p:pic>
    </p:spTree>
    <p:extLst>
      <p:ext uri="{BB962C8B-B14F-4D97-AF65-F5344CB8AC3E}">
        <p14:creationId xmlns:p14="http://schemas.microsoft.com/office/powerpoint/2010/main" val="2628973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62F386-D198-5CAD-39F3-A8FE904B2B99}"/>
              </a:ext>
            </a:extLst>
          </p:cNvPr>
          <p:cNvSpPr>
            <a:spLocks noGrp="1"/>
          </p:cNvSpPr>
          <p:nvPr>
            <p:ph type="title"/>
          </p:nvPr>
        </p:nvSpPr>
        <p:spPr/>
        <p:txBody>
          <a:bodyPr/>
          <a:lstStyle/>
          <a:p>
            <a:r>
              <a:rPr lang="en-US" dirty="0"/>
              <a:t>Reusable auth guard</a:t>
            </a:r>
            <a:endParaRPr lang="uk-UA" dirty="0"/>
          </a:p>
        </p:txBody>
      </p:sp>
      <p:sp>
        <p:nvSpPr>
          <p:cNvPr id="4" name="Місце для тексту 3">
            <a:extLst>
              <a:ext uri="{FF2B5EF4-FFF2-40B4-BE49-F238E27FC236}">
                <a16:creationId xmlns:a16="http://schemas.microsoft.com/office/drawing/2014/main" id="{302A865F-090A-3C75-6284-17B1ACDAC50D}"/>
              </a:ext>
            </a:extLst>
          </p:cNvPr>
          <p:cNvSpPr>
            <a:spLocks noGrp="1"/>
          </p:cNvSpPr>
          <p:nvPr>
            <p:ph type="body" sz="half" idx="2"/>
          </p:nvPr>
        </p:nvSpPr>
        <p:spPr/>
        <p:txBody>
          <a:bodyPr/>
          <a:lstStyle/>
          <a:p>
            <a:r>
              <a:rPr lang="en-US" dirty="0"/>
              <a:t>Sending message to Auth Service with </a:t>
            </a:r>
            <a:r>
              <a:rPr lang="en-US" dirty="0" err="1"/>
              <a:t>idToken</a:t>
            </a:r>
            <a:r>
              <a:rPr lang="en-US" dirty="0"/>
              <a:t>, expected to receive User Profile in response.</a:t>
            </a:r>
          </a:p>
          <a:p>
            <a:r>
              <a:rPr lang="en-US" dirty="0"/>
              <a:t>Convenient but wasteful</a:t>
            </a:r>
          </a:p>
          <a:p>
            <a:r>
              <a:rPr lang="en-US" dirty="0"/>
              <a:t>Also checks role if decorator provided</a:t>
            </a:r>
            <a:endParaRPr lang="uk-UA" dirty="0"/>
          </a:p>
        </p:txBody>
      </p:sp>
      <p:pic>
        <p:nvPicPr>
          <p:cNvPr id="8" name="Рисунок 7">
            <a:extLst>
              <a:ext uri="{FF2B5EF4-FFF2-40B4-BE49-F238E27FC236}">
                <a16:creationId xmlns:a16="http://schemas.microsoft.com/office/drawing/2014/main" id="{F658F061-0DE4-7B10-DB2F-849DAA872D5A}"/>
              </a:ext>
            </a:extLst>
          </p:cNvPr>
          <p:cNvPicPr>
            <a:picLocks noChangeAspect="1"/>
          </p:cNvPicPr>
          <p:nvPr/>
        </p:nvPicPr>
        <p:blipFill>
          <a:blip r:embed="rId2"/>
          <a:stretch>
            <a:fillRect/>
          </a:stretch>
        </p:blipFill>
        <p:spPr>
          <a:xfrm>
            <a:off x="6096000" y="0"/>
            <a:ext cx="4868789" cy="6858000"/>
          </a:xfrm>
          <a:prstGeom prst="rect">
            <a:avLst/>
          </a:prstGeom>
        </p:spPr>
      </p:pic>
    </p:spTree>
    <p:extLst>
      <p:ext uri="{BB962C8B-B14F-4D97-AF65-F5344CB8AC3E}">
        <p14:creationId xmlns:p14="http://schemas.microsoft.com/office/powerpoint/2010/main" val="25249288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E1FB4E-734C-184F-3EC3-AAC2111562CB}"/>
              </a:ext>
            </a:extLst>
          </p:cNvPr>
          <p:cNvSpPr>
            <a:spLocks noGrp="1"/>
          </p:cNvSpPr>
          <p:nvPr>
            <p:ph type="title"/>
          </p:nvPr>
        </p:nvSpPr>
        <p:spPr/>
        <p:txBody>
          <a:bodyPr/>
          <a:lstStyle/>
          <a:p>
            <a:pPr algn="ctr"/>
            <a:r>
              <a:rPr lang="en-US" dirty="0"/>
              <a:t>GCP Identity platform</a:t>
            </a:r>
            <a:endParaRPr lang="uk-UA" dirty="0"/>
          </a:p>
        </p:txBody>
      </p:sp>
    </p:spTree>
    <p:extLst>
      <p:ext uri="{BB962C8B-B14F-4D97-AF65-F5344CB8AC3E}">
        <p14:creationId xmlns:p14="http://schemas.microsoft.com/office/powerpoint/2010/main" val="14380105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BDEF2D-34BC-CF70-778D-EC0ED1283017}"/>
              </a:ext>
            </a:extLst>
          </p:cNvPr>
          <p:cNvSpPr>
            <a:spLocks noGrp="1"/>
          </p:cNvSpPr>
          <p:nvPr>
            <p:ph type="title"/>
          </p:nvPr>
        </p:nvSpPr>
        <p:spPr/>
        <p:txBody>
          <a:bodyPr/>
          <a:lstStyle/>
          <a:p>
            <a:r>
              <a:rPr lang="en-US" dirty="0"/>
              <a:t>Sending Webhook</a:t>
            </a:r>
            <a:br>
              <a:rPr lang="en-US" dirty="0"/>
            </a:br>
            <a:r>
              <a:rPr lang="en-US" dirty="0"/>
              <a:t>(Cloud Function)</a:t>
            </a:r>
            <a:endParaRPr lang="uk-UA" dirty="0"/>
          </a:p>
        </p:txBody>
      </p:sp>
      <p:sp>
        <p:nvSpPr>
          <p:cNvPr id="4" name="Місце для тексту 3">
            <a:extLst>
              <a:ext uri="{FF2B5EF4-FFF2-40B4-BE49-F238E27FC236}">
                <a16:creationId xmlns:a16="http://schemas.microsoft.com/office/drawing/2014/main" id="{7BF72D32-FE18-0E53-498D-05309EB1074A}"/>
              </a:ext>
            </a:extLst>
          </p:cNvPr>
          <p:cNvSpPr>
            <a:spLocks noGrp="1"/>
          </p:cNvSpPr>
          <p:nvPr>
            <p:ph type="body" sz="half" idx="2"/>
          </p:nvPr>
        </p:nvSpPr>
        <p:spPr/>
        <p:txBody>
          <a:bodyPr/>
          <a:lstStyle/>
          <a:p>
            <a:r>
              <a:rPr lang="en-US" dirty="0"/>
              <a:t>Binding cloud function with IP</a:t>
            </a:r>
          </a:p>
          <a:p>
            <a:r>
              <a:rPr lang="en-US" dirty="0"/>
              <a:t>Using </a:t>
            </a:r>
            <a:r>
              <a:rPr lang="en-US" dirty="0" err="1"/>
              <a:t>gcip</a:t>
            </a:r>
            <a:r>
              <a:rPr lang="en-US" dirty="0"/>
              <a:t>-cloud-functions library to get user information</a:t>
            </a:r>
          </a:p>
          <a:p>
            <a:r>
              <a:rPr lang="en-US" dirty="0"/>
              <a:t>Storing custom API key as secret, backend </a:t>
            </a:r>
            <a:r>
              <a:rPr lang="en-US" dirty="0" err="1"/>
              <a:t>url</a:t>
            </a:r>
            <a:r>
              <a:rPr lang="en-US" dirty="0"/>
              <a:t> as variable.</a:t>
            </a:r>
            <a:endParaRPr lang="uk-UA" dirty="0"/>
          </a:p>
        </p:txBody>
      </p:sp>
      <p:pic>
        <p:nvPicPr>
          <p:cNvPr id="5" name="Рисунок 4">
            <a:extLst>
              <a:ext uri="{FF2B5EF4-FFF2-40B4-BE49-F238E27FC236}">
                <a16:creationId xmlns:a16="http://schemas.microsoft.com/office/drawing/2014/main" id="{DF2F9154-BA96-52A4-4D55-A457D5E5BD66}"/>
              </a:ext>
            </a:extLst>
          </p:cNvPr>
          <p:cNvPicPr>
            <a:picLocks noChangeAspect="1"/>
          </p:cNvPicPr>
          <p:nvPr/>
        </p:nvPicPr>
        <p:blipFill>
          <a:blip r:embed="rId2"/>
          <a:stretch>
            <a:fillRect/>
          </a:stretch>
        </p:blipFill>
        <p:spPr>
          <a:xfrm>
            <a:off x="6096000" y="0"/>
            <a:ext cx="6096000" cy="2786485"/>
          </a:xfrm>
          <a:prstGeom prst="rect">
            <a:avLst/>
          </a:prstGeom>
        </p:spPr>
      </p:pic>
      <p:pic>
        <p:nvPicPr>
          <p:cNvPr id="8" name="Рисунок 7">
            <a:extLst>
              <a:ext uri="{FF2B5EF4-FFF2-40B4-BE49-F238E27FC236}">
                <a16:creationId xmlns:a16="http://schemas.microsoft.com/office/drawing/2014/main" id="{4E55859C-8324-A25E-0614-AB99D58E8367}"/>
              </a:ext>
            </a:extLst>
          </p:cNvPr>
          <p:cNvPicPr>
            <a:picLocks noChangeAspect="1"/>
          </p:cNvPicPr>
          <p:nvPr/>
        </p:nvPicPr>
        <p:blipFill>
          <a:blip r:embed="rId3"/>
          <a:stretch>
            <a:fillRect/>
          </a:stretch>
        </p:blipFill>
        <p:spPr>
          <a:xfrm>
            <a:off x="6095999" y="3429000"/>
            <a:ext cx="4506102" cy="3429000"/>
          </a:xfrm>
          <a:prstGeom prst="rect">
            <a:avLst/>
          </a:prstGeom>
        </p:spPr>
      </p:pic>
    </p:spTree>
    <p:extLst>
      <p:ext uri="{BB962C8B-B14F-4D97-AF65-F5344CB8AC3E}">
        <p14:creationId xmlns:p14="http://schemas.microsoft.com/office/powerpoint/2010/main" val="30793930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BDEF2D-34BC-CF70-778D-EC0ED1283017}"/>
              </a:ext>
            </a:extLst>
          </p:cNvPr>
          <p:cNvSpPr>
            <a:spLocks noGrp="1"/>
          </p:cNvSpPr>
          <p:nvPr>
            <p:ph type="title"/>
          </p:nvPr>
        </p:nvSpPr>
        <p:spPr/>
        <p:txBody>
          <a:bodyPr/>
          <a:lstStyle/>
          <a:p>
            <a:r>
              <a:rPr lang="en-US" dirty="0"/>
              <a:t>Handling Webhook</a:t>
            </a:r>
            <a:br>
              <a:rPr lang="en-US" dirty="0"/>
            </a:br>
            <a:r>
              <a:rPr lang="en-US" dirty="0"/>
              <a:t>(Webhook Controller)</a:t>
            </a:r>
            <a:endParaRPr lang="uk-UA" dirty="0"/>
          </a:p>
        </p:txBody>
      </p:sp>
      <p:sp>
        <p:nvSpPr>
          <p:cNvPr id="4" name="Місце для тексту 3">
            <a:extLst>
              <a:ext uri="{FF2B5EF4-FFF2-40B4-BE49-F238E27FC236}">
                <a16:creationId xmlns:a16="http://schemas.microsoft.com/office/drawing/2014/main" id="{7BF72D32-FE18-0E53-498D-05309EB1074A}"/>
              </a:ext>
            </a:extLst>
          </p:cNvPr>
          <p:cNvSpPr>
            <a:spLocks noGrp="1"/>
          </p:cNvSpPr>
          <p:nvPr>
            <p:ph type="body" sz="half" idx="2"/>
          </p:nvPr>
        </p:nvSpPr>
        <p:spPr/>
        <p:txBody>
          <a:bodyPr/>
          <a:lstStyle/>
          <a:p>
            <a:r>
              <a:rPr lang="en-US" dirty="0"/>
              <a:t>Handling incoming auth event</a:t>
            </a:r>
          </a:p>
          <a:p>
            <a:r>
              <a:rPr lang="en-US" dirty="0"/>
              <a:t>Using API KEY authentication method for verifying</a:t>
            </a:r>
            <a:endParaRPr lang="uk-UA" dirty="0"/>
          </a:p>
        </p:txBody>
      </p:sp>
      <p:pic>
        <p:nvPicPr>
          <p:cNvPr id="6" name="Рисунок 5">
            <a:extLst>
              <a:ext uri="{FF2B5EF4-FFF2-40B4-BE49-F238E27FC236}">
                <a16:creationId xmlns:a16="http://schemas.microsoft.com/office/drawing/2014/main" id="{0FF6904C-C97D-5D3A-DB49-8CCB04715EC1}"/>
              </a:ext>
            </a:extLst>
          </p:cNvPr>
          <p:cNvPicPr>
            <a:picLocks noChangeAspect="1"/>
          </p:cNvPicPr>
          <p:nvPr/>
        </p:nvPicPr>
        <p:blipFill>
          <a:blip r:embed="rId2"/>
          <a:stretch>
            <a:fillRect/>
          </a:stretch>
        </p:blipFill>
        <p:spPr>
          <a:xfrm>
            <a:off x="6095998" y="-1"/>
            <a:ext cx="5778201" cy="4577590"/>
          </a:xfrm>
          <a:prstGeom prst="rect">
            <a:avLst/>
          </a:prstGeom>
        </p:spPr>
      </p:pic>
    </p:spTree>
    <p:extLst>
      <p:ext uri="{BB962C8B-B14F-4D97-AF65-F5344CB8AC3E}">
        <p14:creationId xmlns:p14="http://schemas.microsoft.com/office/powerpoint/2010/main" val="33035435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BDEF2D-34BC-CF70-778D-EC0ED1283017}"/>
              </a:ext>
            </a:extLst>
          </p:cNvPr>
          <p:cNvSpPr>
            <a:spLocks noGrp="1"/>
          </p:cNvSpPr>
          <p:nvPr>
            <p:ph type="title"/>
          </p:nvPr>
        </p:nvSpPr>
        <p:spPr/>
        <p:txBody>
          <a:bodyPr/>
          <a:lstStyle/>
          <a:p>
            <a:r>
              <a:rPr lang="en-US" dirty="0"/>
              <a:t>Handling Webhook</a:t>
            </a:r>
            <a:br>
              <a:rPr lang="en-US" dirty="0"/>
            </a:br>
            <a:r>
              <a:rPr lang="en-US" dirty="0"/>
              <a:t>(Webhook Service)</a:t>
            </a:r>
            <a:endParaRPr lang="uk-UA" dirty="0"/>
          </a:p>
        </p:txBody>
      </p:sp>
      <p:sp>
        <p:nvSpPr>
          <p:cNvPr id="4" name="Місце для тексту 3">
            <a:extLst>
              <a:ext uri="{FF2B5EF4-FFF2-40B4-BE49-F238E27FC236}">
                <a16:creationId xmlns:a16="http://schemas.microsoft.com/office/drawing/2014/main" id="{7BF72D32-FE18-0E53-498D-05309EB1074A}"/>
              </a:ext>
            </a:extLst>
          </p:cNvPr>
          <p:cNvSpPr>
            <a:spLocks noGrp="1"/>
          </p:cNvSpPr>
          <p:nvPr>
            <p:ph type="body" sz="half" idx="2"/>
          </p:nvPr>
        </p:nvSpPr>
        <p:spPr/>
        <p:txBody>
          <a:bodyPr/>
          <a:lstStyle/>
          <a:p>
            <a:r>
              <a:rPr lang="en-US" dirty="0"/>
              <a:t>Notifying Auth service about new registration</a:t>
            </a:r>
            <a:endParaRPr lang="uk-UA" dirty="0"/>
          </a:p>
        </p:txBody>
      </p:sp>
      <p:pic>
        <p:nvPicPr>
          <p:cNvPr id="5" name="Рисунок 4">
            <a:extLst>
              <a:ext uri="{FF2B5EF4-FFF2-40B4-BE49-F238E27FC236}">
                <a16:creationId xmlns:a16="http://schemas.microsoft.com/office/drawing/2014/main" id="{E95B2AFC-14E6-3D4B-527C-A48051559DA4}"/>
              </a:ext>
            </a:extLst>
          </p:cNvPr>
          <p:cNvPicPr>
            <a:picLocks noChangeAspect="1"/>
          </p:cNvPicPr>
          <p:nvPr/>
        </p:nvPicPr>
        <p:blipFill>
          <a:blip r:embed="rId2"/>
          <a:stretch>
            <a:fillRect/>
          </a:stretch>
        </p:blipFill>
        <p:spPr>
          <a:xfrm>
            <a:off x="6096000" y="0"/>
            <a:ext cx="4669197" cy="5191712"/>
          </a:xfrm>
          <a:prstGeom prst="rect">
            <a:avLst/>
          </a:prstGeom>
        </p:spPr>
      </p:pic>
    </p:spTree>
    <p:extLst>
      <p:ext uri="{BB962C8B-B14F-4D97-AF65-F5344CB8AC3E}">
        <p14:creationId xmlns:p14="http://schemas.microsoft.com/office/powerpoint/2010/main" val="12082510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B40F2C-6422-C23B-E1D8-7ADF78CE9CE0}"/>
              </a:ext>
            </a:extLst>
          </p:cNvPr>
          <p:cNvSpPr>
            <a:spLocks noGrp="1"/>
          </p:cNvSpPr>
          <p:nvPr>
            <p:ph type="title"/>
          </p:nvPr>
        </p:nvSpPr>
        <p:spPr/>
        <p:txBody>
          <a:bodyPr/>
          <a:lstStyle/>
          <a:p>
            <a:r>
              <a:rPr lang="en-US" dirty="0"/>
              <a:t>Frontend integration</a:t>
            </a:r>
            <a:br>
              <a:rPr lang="en-US" dirty="0"/>
            </a:br>
            <a:r>
              <a:rPr lang="en-US" dirty="0"/>
              <a:t>(Registration)</a:t>
            </a:r>
            <a:endParaRPr lang="uk-UA" dirty="0"/>
          </a:p>
        </p:txBody>
      </p:sp>
      <p:sp>
        <p:nvSpPr>
          <p:cNvPr id="4" name="Місце для тексту 3">
            <a:extLst>
              <a:ext uri="{FF2B5EF4-FFF2-40B4-BE49-F238E27FC236}">
                <a16:creationId xmlns:a16="http://schemas.microsoft.com/office/drawing/2014/main" id="{9B2215A2-63C3-5B07-00AB-D975F26E826F}"/>
              </a:ext>
            </a:extLst>
          </p:cNvPr>
          <p:cNvSpPr>
            <a:spLocks noGrp="1"/>
          </p:cNvSpPr>
          <p:nvPr>
            <p:ph type="body" sz="half" idx="2"/>
          </p:nvPr>
        </p:nvSpPr>
        <p:spPr>
          <a:xfrm>
            <a:off x="484552" y="2514599"/>
            <a:ext cx="5287234" cy="4016209"/>
          </a:xfrm>
        </p:spPr>
        <p:txBody>
          <a:bodyPr/>
          <a:lstStyle/>
          <a:p>
            <a:r>
              <a:rPr lang="en-US" dirty="0"/>
              <a:t>Utilizing firebase.js</a:t>
            </a:r>
          </a:p>
          <a:p>
            <a:r>
              <a:rPr lang="en-US" dirty="0"/>
              <a:t>Additional customization available via firebase</a:t>
            </a:r>
          </a:p>
          <a:p>
            <a:r>
              <a:rPr lang="en-US" dirty="0"/>
              <a:t>For 3-party login and register is the same thing: IP recognizes first login as registration</a:t>
            </a:r>
            <a:r>
              <a:rPr lang="uk-UA" dirty="0"/>
              <a:t>, </a:t>
            </a:r>
            <a:r>
              <a:rPr lang="en-US" dirty="0"/>
              <a:t>unlike a local</a:t>
            </a:r>
          </a:p>
          <a:p>
            <a:endParaRPr lang="uk-UA" dirty="0"/>
          </a:p>
        </p:txBody>
      </p:sp>
      <p:pic>
        <p:nvPicPr>
          <p:cNvPr id="6" name="Рисунок 5">
            <a:extLst>
              <a:ext uri="{FF2B5EF4-FFF2-40B4-BE49-F238E27FC236}">
                <a16:creationId xmlns:a16="http://schemas.microsoft.com/office/drawing/2014/main" id="{E1A8B329-7739-EAF6-F046-EC65E0C53ABC}"/>
              </a:ext>
            </a:extLst>
          </p:cNvPr>
          <p:cNvPicPr>
            <a:picLocks noChangeAspect="1"/>
          </p:cNvPicPr>
          <p:nvPr/>
        </p:nvPicPr>
        <p:blipFill>
          <a:blip r:embed="rId2"/>
          <a:stretch>
            <a:fillRect/>
          </a:stretch>
        </p:blipFill>
        <p:spPr>
          <a:xfrm>
            <a:off x="6096000" y="0"/>
            <a:ext cx="5181160" cy="6858000"/>
          </a:xfrm>
          <a:prstGeom prst="rect">
            <a:avLst/>
          </a:prstGeom>
        </p:spPr>
      </p:pic>
    </p:spTree>
    <p:extLst>
      <p:ext uri="{BB962C8B-B14F-4D97-AF65-F5344CB8AC3E}">
        <p14:creationId xmlns:p14="http://schemas.microsoft.com/office/powerpoint/2010/main" val="686465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3583F8F-3173-D0BA-2625-4D56E7F3D48C}"/>
              </a:ext>
            </a:extLst>
          </p:cNvPr>
          <p:cNvSpPr>
            <a:spLocks noGrp="1"/>
          </p:cNvSpPr>
          <p:nvPr>
            <p:ph type="title"/>
          </p:nvPr>
        </p:nvSpPr>
        <p:spPr/>
        <p:txBody>
          <a:bodyPr/>
          <a:lstStyle/>
          <a:p>
            <a:pPr algn="ctr"/>
            <a:r>
              <a:rPr lang="en-US" dirty="0"/>
              <a:t>Microservices configuration</a:t>
            </a:r>
            <a:endParaRPr lang="uk-UA" dirty="0"/>
          </a:p>
        </p:txBody>
      </p:sp>
    </p:spTree>
    <p:extLst>
      <p:ext uri="{BB962C8B-B14F-4D97-AF65-F5344CB8AC3E}">
        <p14:creationId xmlns:p14="http://schemas.microsoft.com/office/powerpoint/2010/main" val="2351096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B40F2C-6422-C23B-E1D8-7ADF78CE9CE0}"/>
              </a:ext>
            </a:extLst>
          </p:cNvPr>
          <p:cNvSpPr>
            <a:spLocks noGrp="1"/>
          </p:cNvSpPr>
          <p:nvPr>
            <p:ph type="title"/>
          </p:nvPr>
        </p:nvSpPr>
        <p:spPr/>
        <p:txBody>
          <a:bodyPr/>
          <a:lstStyle/>
          <a:p>
            <a:r>
              <a:rPr lang="en-US" dirty="0"/>
              <a:t>Frontend integration</a:t>
            </a:r>
            <a:br>
              <a:rPr lang="en-US" dirty="0"/>
            </a:br>
            <a:r>
              <a:rPr lang="en-US" dirty="0"/>
              <a:t>(Login)</a:t>
            </a:r>
            <a:endParaRPr lang="uk-UA" dirty="0"/>
          </a:p>
        </p:txBody>
      </p:sp>
      <p:sp>
        <p:nvSpPr>
          <p:cNvPr id="4" name="Місце для тексту 3">
            <a:extLst>
              <a:ext uri="{FF2B5EF4-FFF2-40B4-BE49-F238E27FC236}">
                <a16:creationId xmlns:a16="http://schemas.microsoft.com/office/drawing/2014/main" id="{9B2215A2-63C3-5B07-00AB-D975F26E826F}"/>
              </a:ext>
            </a:extLst>
          </p:cNvPr>
          <p:cNvSpPr>
            <a:spLocks noGrp="1"/>
          </p:cNvSpPr>
          <p:nvPr>
            <p:ph type="body" sz="half" idx="2"/>
          </p:nvPr>
        </p:nvSpPr>
        <p:spPr/>
        <p:txBody>
          <a:bodyPr/>
          <a:lstStyle/>
          <a:p>
            <a:endParaRPr lang="uk-UA" dirty="0"/>
          </a:p>
        </p:txBody>
      </p:sp>
      <p:pic>
        <p:nvPicPr>
          <p:cNvPr id="5" name="Рисунок 4">
            <a:extLst>
              <a:ext uri="{FF2B5EF4-FFF2-40B4-BE49-F238E27FC236}">
                <a16:creationId xmlns:a16="http://schemas.microsoft.com/office/drawing/2014/main" id="{FEFC7989-9FD2-BD96-2F13-3CDD5ED5DC1F}"/>
              </a:ext>
            </a:extLst>
          </p:cNvPr>
          <p:cNvPicPr>
            <a:picLocks noChangeAspect="1"/>
          </p:cNvPicPr>
          <p:nvPr/>
        </p:nvPicPr>
        <p:blipFill>
          <a:blip r:embed="rId2"/>
          <a:stretch>
            <a:fillRect/>
          </a:stretch>
        </p:blipFill>
        <p:spPr>
          <a:xfrm>
            <a:off x="6096000" y="0"/>
            <a:ext cx="5136591" cy="6858000"/>
          </a:xfrm>
          <a:prstGeom prst="rect">
            <a:avLst/>
          </a:prstGeom>
        </p:spPr>
      </p:pic>
    </p:spTree>
    <p:extLst>
      <p:ext uri="{BB962C8B-B14F-4D97-AF65-F5344CB8AC3E}">
        <p14:creationId xmlns:p14="http://schemas.microsoft.com/office/powerpoint/2010/main" val="16798904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en-US" b="1" dirty="0"/>
              <a:t>7. Unit Testing</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Write unit tests for each microservice focusing on service logic, controllers, and utilities.</a:t>
            </a:r>
          </a:p>
          <a:p>
            <a:pPr marL="342900" indent="-342900">
              <a:buFont typeface="Arial" panose="020B0604020202020204" pitchFamily="34" charset="0"/>
              <a:buChar char="•"/>
            </a:pPr>
            <a:r>
              <a:rPr lang="en-US" dirty="0"/>
              <a:t>Mock external calls, like database queries or external API requests.</a:t>
            </a:r>
          </a:p>
          <a:p>
            <a:pPr marL="342900" indent="-342900">
              <a:buFont typeface="Arial" panose="020B0604020202020204" pitchFamily="34" charset="0"/>
              <a:buChar char="•"/>
            </a:pPr>
            <a:endParaRPr lang="uk-UA" dirty="0"/>
          </a:p>
        </p:txBody>
      </p:sp>
    </p:spTree>
    <p:extLst>
      <p:ext uri="{BB962C8B-B14F-4D97-AF65-F5344CB8AC3E}">
        <p14:creationId xmlns:p14="http://schemas.microsoft.com/office/powerpoint/2010/main" val="32762618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B8A0D5-D6E3-536F-0940-E340AC28BC34}"/>
              </a:ext>
            </a:extLst>
          </p:cNvPr>
          <p:cNvSpPr>
            <a:spLocks noGrp="1"/>
          </p:cNvSpPr>
          <p:nvPr>
            <p:ph type="title"/>
          </p:nvPr>
        </p:nvSpPr>
        <p:spPr/>
        <p:txBody>
          <a:bodyPr/>
          <a:lstStyle/>
          <a:p>
            <a:r>
              <a:rPr lang="en-US" dirty="0"/>
              <a:t>Base testing idea</a:t>
            </a:r>
            <a:endParaRPr lang="uk-UA" dirty="0"/>
          </a:p>
        </p:txBody>
      </p:sp>
      <p:pic>
        <p:nvPicPr>
          <p:cNvPr id="5" name="Рисунок 4">
            <a:extLst>
              <a:ext uri="{FF2B5EF4-FFF2-40B4-BE49-F238E27FC236}">
                <a16:creationId xmlns:a16="http://schemas.microsoft.com/office/drawing/2014/main" id="{EB4CAB22-756B-1C66-2EAB-A70E717833F3}"/>
              </a:ext>
            </a:extLst>
          </p:cNvPr>
          <p:cNvPicPr>
            <a:picLocks noChangeAspect="1"/>
          </p:cNvPicPr>
          <p:nvPr/>
        </p:nvPicPr>
        <p:blipFill>
          <a:blip r:embed="rId3"/>
          <a:stretch>
            <a:fillRect/>
          </a:stretch>
        </p:blipFill>
        <p:spPr>
          <a:xfrm>
            <a:off x="484552" y="3619500"/>
            <a:ext cx="10325100" cy="2781300"/>
          </a:xfrm>
          <a:prstGeom prst="rect">
            <a:avLst/>
          </a:prstGeom>
        </p:spPr>
      </p:pic>
    </p:spTree>
    <p:extLst>
      <p:ext uri="{BB962C8B-B14F-4D97-AF65-F5344CB8AC3E}">
        <p14:creationId xmlns:p14="http://schemas.microsoft.com/office/powerpoint/2010/main" val="2172705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p:txBody>
          <a:bodyPr/>
          <a:lstStyle/>
          <a:p>
            <a:r>
              <a:rPr lang="en-US" dirty="0" err="1"/>
              <a:t>reviews.service.spec.ts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01C9B55F-3C0F-D572-561F-2C884181383F}"/>
              </a:ext>
            </a:extLst>
          </p:cNvPr>
          <p:cNvPicPr>
            <a:picLocks noChangeAspect="1"/>
          </p:cNvPicPr>
          <p:nvPr/>
        </p:nvPicPr>
        <p:blipFill>
          <a:blip r:embed="rId3"/>
          <a:stretch>
            <a:fillRect/>
          </a:stretch>
        </p:blipFill>
        <p:spPr>
          <a:xfrm>
            <a:off x="6096000" y="0"/>
            <a:ext cx="5861045" cy="6858000"/>
          </a:xfrm>
          <a:prstGeom prst="rect">
            <a:avLst/>
          </a:prstGeom>
        </p:spPr>
      </p:pic>
    </p:spTree>
    <p:extLst>
      <p:ext uri="{BB962C8B-B14F-4D97-AF65-F5344CB8AC3E}">
        <p14:creationId xmlns:p14="http://schemas.microsoft.com/office/powerpoint/2010/main" val="3620070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p:txBody>
          <a:bodyPr/>
          <a:lstStyle/>
          <a:p>
            <a:r>
              <a:rPr lang="en-US" dirty="0" err="1"/>
              <a:t>reviews.service.spec.ts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5" name="Рисунок 4">
            <a:extLst>
              <a:ext uri="{FF2B5EF4-FFF2-40B4-BE49-F238E27FC236}">
                <a16:creationId xmlns:a16="http://schemas.microsoft.com/office/drawing/2014/main" id="{B40A05D0-54AF-70D1-0367-B6EA7B955CCF}"/>
              </a:ext>
            </a:extLst>
          </p:cNvPr>
          <p:cNvPicPr>
            <a:picLocks noChangeAspect="1"/>
          </p:cNvPicPr>
          <p:nvPr/>
        </p:nvPicPr>
        <p:blipFill>
          <a:blip r:embed="rId2"/>
          <a:stretch>
            <a:fillRect/>
          </a:stretch>
        </p:blipFill>
        <p:spPr>
          <a:xfrm>
            <a:off x="6096000" y="0"/>
            <a:ext cx="5182623" cy="6858000"/>
          </a:xfrm>
          <a:prstGeom prst="rect">
            <a:avLst/>
          </a:prstGeom>
        </p:spPr>
      </p:pic>
    </p:spTree>
    <p:extLst>
      <p:ext uri="{BB962C8B-B14F-4D97-AF65-F5344CB8AC3E}">
        <p14:creationId xmlns:p14="http://schemas.microsoft.com/office/powerpoint/2010/main" val="1683908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p:txBody>
          <a:bodyPr/>
          <a:lstStyle/>
          <a:p>
            <a:r>
              <a:rPr lang="en-US" dirty="0" err="1"/>
              <a:t>reviews.service.spec.ts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8" name="Рисунок 7">
            <a:extLst>
              <a:ext uri="{FF2B5EF4-FFF2-40B4-BE49-F238E27FC236}">
                <a16:creationId xmlns:a16="http://schemas.microsoft.com/office/drawing/2014/main" id="{34FEC296-D06A-AC29-ECC2-3F392C02E2C8}"/>
              </a:ext>
            </a:extLst>
          </p:cNvPr>
          <p:cNvPicPr>
            <a:picLocks noChangeAspect="1"/>
          </p:cNvPicPr>
          <p:nvPr/>
        </p:nvPicPr>
        <p:blipFill>
          <a:blip r:embed="rId2"/>
          <a:stretch>
            <a:fillRect/>
          </a:stretch>
        </p:blipFill>
        <p:spPr>
          <a:xfrm>
            <a:off x="6096000" y="0"/>
            <a:ext cx="5666183" cy="6858000"/>
          </a:xfrm>
          <a:prstGeom prst="rect">
            <a:avLst/>
          </a:prstGeom>
        </p:spPr>
      </p:pic>
    </p:spTree>
    <p:extLst>
      <p:ext uri="{BB962C8B-B14F-4D97-AF65-F5344CB8AC3E}">
        <p14:creationId xmlns:p14="http://schemas.microsoft.com/office/powerpoint/2010/main" val="36427571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p:txBody>
          <a:bodyPr/>
          <a:lstStyle/>
          <a:p>
            <a:r>
              <a:rPr lang="en-US" dirty="0" err="1"/>
              <a:t>reviews.service.spec.ts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5" name="Рисунок 4">
            <a:extLst>
              <a:ext uri="{FF2B5EF4-FFF2-40B4-BE49-F238E27FC236}">
                <a16:creationId xmlns:a16="http://schemas.microsoft.com/office/drawing/2014/main" id="{996AADEC-CCA5-6E61-44E6-7A1353B534F8}"/>
              </a:ext>
            </a:extLst>
          </p:cNvPr>
          <p:cNvPicPr>
            <a:picLocks noChangeAspect="1"/>
          </p:cNvPicPr>
          <p:nvPr/>
        </p:nvPicPr>
        <p:blipFill>
          <a:blip r:embed="rId2"/>
          <a:stretch>
            <a:fillRect/>
          </a:stretch>
        </p:blipFill>
        <p:spPr>
          <a:xfrm>
            <a:off x="6097864" y="0"/>
            <a:ext cx="5866421" cy="5386251"/>
          </a:xfrm>
          <a:prstGeom prst="rect">
            <a:avLst/>
          </a:prstGeom>
        </p:spPr>
      </p:pic>
    </p:spTree>
    <p:extLst>
      <p:ext uri="{BB962C8B-B14F-4D97-AF65-F5344CB8AC3E}">
        <p14:creationId xmlns:p14="http://schemas.microsoft.com/office/powerpoint/2010/main" val="3391133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a:xfrm>
            <a:off x="484552" y="457200"/>
            <a:ext cx="5520008" cy="1600200"/>
          </a:xfrm>
        </p:spPr>
        <p:txBody>
          <a:bodyPr/>
          <a:lstStyle/>
          <a:p>
            <a:r>
              <a:rPr lang="en-US" dirty="0" err="1"/>
              <a:t>reviews.controller.spec.ts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0FEFFCAB-BC35-E0AC-CB41-E52828372476}"/>
              </a:ext>
            </a:extLst>
          </p:cNvPr>
          <p:cNvPicPr>
            <a:picLocks noChangeAspect="1"/>
          </p:cNvPicPr>
          <p:nvPr/>
        </p:nvPicPr>
        <p:blipFill>
          <a:blip r:embed="rId2"/>
          <a:stretch>
            <a:fillRect/>
          </a:stretch>
        </p:blipFill>
        <p:spPr>
          <a:xfrm>
            <a:off x="6096000" y="0"/>
            <a:ext cx="4946393" cy="6858000"/>
          </a:xfrm>
          <a:prstGeom prst="rect">
            <a:avLst/>
          </a:prstGeom>
        </p:spPr>
      </p:pic>
    </p:spTree>
    <p:extLst>
      <p:ext uri="{BB962C8B-B14F-4D97-AF65-F5344CB8AC3E}">
        <p14:creationId xmlns:p14="http://schemas.microsoft.com/office/powerpoint/2010/main" val="24714475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a:xfrm>
            <a:off x="484552" y="457200"/>
            <a:ext cx="5520008" cy="1600200"/>
          </a:xfrm>
        </p:spPr>
        <p:txBody>
          <a:bodyPr/>
          <a:lstStyle/>
          <a:p>
            <a:r>
              <a:rPr lang="en-US" dirty="0" err="1"/>
              <a:t>reviews.controller.spec.ts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5" name="Рисунок 4">
            <a:extLst>
              <a:ext uri="{FF2B5EF4-FFF2-40B4-BE49-F238E27FC236}">
                <a16:creationId xmlns:a16="http://schemas.microsoft.com/office/drawing/2014/main" id="{46057285-7274-9AEB-0B8F-4037A13EAC6C}"/>
              </a:ext>
            </a:extLst>
          </p:cNvPr>
          <p:cNvPicPr>
            <a:picLocks noChangeAspect="1"/>
          </p:cNvPicPr>
          <p:nvPr/>
        </p:nvPicPr>
        <p:blipFill>
          <a:blip r:embed="rId2"/>
          <a:stretch>
            <a:fillRect/>
          </a:stretch>
        </p:blipFill>
        <p:spPr>
          <a:xfrm>
            <a:off x="6096000" y="0"/>
            <a:ext cx="5188710" cy="6858000"/>
          </a:xfrm>
          <a:prstGeom prst="rect">
            <a:avLst/>
          </a:prstGeom>
        </p:spPr>
      </p:pic>
    </p:spTree>
    <p:extLst>
      <p:ext uri="{BB962C8B-B14F-4D97-AF65-F5344CB8AC3E}">
        <p14:creationId xmlns:p14="http://schemas.microsoft.com/office/powerpoint/2010/main" val="18238540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0A253F-26AA-92E4-01C0-1F3BF9DDA772}"/>
              </a:ext>
            </a:extLst>
          </p:cNvPr>
          <p:cNvSpPr>
            <a:spLocks noGrp="1"/>
          </p:cNvSpPr>
          <p:nvPr>
            <p:ph type="title"/>
          </p:nvPr>
        </p:nvSpPr>
        <p:spPr>
          <a:xfrm>
            <a:off x="484552" y="457200"/>
            <a:ext cx="5520008" cy="1600200"/>
          </a:xfrm>
        </p:spPr>
        <p:txBody>
          <a:bodyPr/>
          <a:lstStyle/>
          <a:p>
            <a:r>
              <a:rPr lang="en-US" dirty="0" err="1"/>
              <a:t>reviews.controller.spec.ts</a:t>
            </a:r>
            <a:endParaRPr lang="uk-UA" dirty="0"/>
          </a:p>
        </p:txBody>
      </p:sp>
      <p:sp>
        <p:nvSpPr>
          <p:cNvPr id="4" name="Місце для тексту 3">
            <a:extLst>
              <a:ext uri="{FF2B5EF4-FFF2-40B4-BE49-F238E27FC236}">
                <a16:creationId xmlns:a16="http://schemas.microsoft.com/office/drawing/2014/main" id="{A5B909C1-B6F2-E0CF-1FE4-1A76A1EEBA42}"/>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70FDE90C-573C-58A9-712A-D83007AAB2AD}"/>
              </a:ext>
            </a:extLst>
          </p:cNvPr>
          <p:cNvPicPr>
            <a:picLocks noChangeAspect="1"/>
          </p:cNvPicPr>
          <p:nvPr/>
        </p:nvPicPr>
        <p:blipFill>
          <a:blip r:embed="rId2"/>
          <a:stretch>
            <a:fillRect/>
          </a:stretch>
        </p:blipFill>
        <p:spPr>
          <a:xfrm>
            <a:off x="6096000" y="0"/>
            <a:ext cx="4534415" cy="6858000"/>
          </a:xfrm>
          <a:prstGeom prst="rect">
            <a:avLst/>
          </a:prstGeom>
        </p:spPr>
      </p:pic>
    </p:spTree>
    <p:extLst>
      <p:ext uri="{BB962C8B-B14F-4D97-AF65-F5344CB8AC3E}">
        <p14:creationId xmlns:p14="http://schemas.microsoft.com/office/powerpoint/2010/main" val="1156403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 folder structure</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lnSpcReduction="10000"/>
          </a:bodyPr>
          <a:lstStyle/>
          <a:p>
            <a:r>
              <a:rPr lang="en-US" dirty="0"/>
              <a:t>Constants to define static services, clients and consumers keys</a:t>
            </a:r>
          </a:p>
          <a:p>
            <a:r>
              <a:rPr lang="en-US" dirty="0"/>
              <a:t>Events define message and event schemas for each service</a:t>
            </a:r>
          </a:p>
          <a:p>
            <a:r>
              <a:rPr lang="en-US" dirty="0"/>
              <a:t>Types provide some abstractions and ensure type safety between keys (treat as symbols)</a:t>
            </a:r>
          </a:p>
          <a:p>
            <a:endParaRPr lang="en-US" dirty="0"/>
          </a:p>
        </p:txBody>
      </p:sp>
      <p:pic>
        <p:nvPicPr>
          <p:cNvPr id="6" name="Рисунок 5">
            <a:extLst>
              <a:ext uri="{FF2B5EF4-FFF2-40B4-BE49-F238E27FC236}">
                <a16:creationId xmlns:a16="http://schemas.microsoft.com/office/drawing/2014/main" id="{42354184-4AFA-3032-C95D-A7EE081CE144}"/>
              </a:ext>
            </a:extLst>
          </p:cNvPr>
          <p:cNvPicPr>
            <a:picLocks noChangeAspect="1"/>
          </p:cNvPicPr>
          <p:nvPr/>
        </p:nvPicPr>
        <p:blipFill>
          <a:blip r:embed="rId2"/>
          <a:stretch>
            <a:fillRect/>
          </a:stretch>
        </p:blipFill>
        <p:spPr>
          <a:xfrm>
            <a:off x="6096000" y="0"/>
            <a:ext cx="2127035" cy="6858000"/>
          </a:xfrm>
          <a:prstGeom prst="rect">
            <a:avLst/>
          </a:prstGeom>
        </p:spPr>
      </p:pic>
    </p:spTree>
    <p:extLst>
      <p:ext uri="{BB962C8B-B14F-4D97-AF65-F5344CB8AC3E}">
        <p14:creationId xmlns:p14="http://schemas.microsoft.com/office/powerpoint/2010/main" val="41456732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34A8D2-3BB2-CD72-1EF9-94D1FA088E65}"/>
              </a:ext>
            </a:extLst>
          </p:cNvPr>
          <p:cNvSpPr>
            <a:spLocks noGrp="1"/>
          </p:cNvSpPr>
          <p:nvPr>
            <p:ph type="title"/>
          </p:nvPr>
        </p:nvSpPr>
        <p:spPr/>
        <p:txBody>
          <a:bodyPr/>
          <a:lstStyle/>
          <a:p>
            <a:pPr algn="ctr"/>
            <a:r>
              <a:rPr lang="en-US" dirty="0"/>
              <a:t>Feedback</a:t>
            </a:r>
            <a:endParaRPr lang="uk-UA" dirty="0"/>
          </a:p>
        </p:txBody>
      </p:sp>
      <p:sp>
        <p:nvSpPr>
          <p:cNvPr id="4" name="Місце для тексту 3">
            <a:extLst>
              <a:ext uri="{FF2B5EF4-FFF2-40B4-BE49-F238E27FC236}">
                <a16:creationId xmlns:a16="http://schemas.microsoft.com/office/drawing/2014/main" id="{0586A9AB-54FA-7ECA-CDB3-7EF45BB90187}"/>
              </a:ext>
            </a:extLst>
          </p:cNvPr>
          <p:cNvSpPr>
            <a:spLocks noGrp="1"/>
          </p:cNvSpPr>
          <p:nvPr>
            <p:ph type="body" idx="1"/>
          </p:nvPr>
        </p:nvSpPr>
        <p:spPr/>
        <p:txBody>
          <a:bodyPr/>
          <a:lstStyle/>
          <a:p>
            <a:endParaRPr lang="uk-UA"/>
          </a:p>
        </p:txBody>
      </p:sp>
    </p:spTree>
    <p:extLst>
      <p:ext uri="{BB962C8B-B14F-4D97-AF65-F5344CB8AC3E}">
        <p14:creationId xmlns:p14="http://schemas.microsoft.com/office/powerpoint/2010/main" val="3820965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a:t>
            </a:r>
            <a:br>
              <a:rPr lang="en-US" dirty="0"/>
            </a:br>
            <a:r>
              <a:rPr lang="en-US" dirty="0"/>
              <a:t>Constants</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b="1" dirty="0" err="1"/>
              <a:t>services.const.ts</a:t>
            </a:r>
            <a:endParaRPr lang="en-US" b="1" dirty="0"/>
          </a:p>
          <a:p>
            <a:r>
              <a:rPr lang="en-US" b="1" dirty="0"/>
              <a:t>service-</a:t>
            </a:r>
            <a:r>
              <a:rPr lang="en-US" b="1" dirty="0" err="1"/>
              <a:t>keys.const.ts</a:t>
            </a:r>
            <a:endParaRPr lang="en-US" b="1" dirty="0"/>
          </a:p>
          <a:p>
            <a:r>
              <a:rPr lang="en-US" dirty="0"/>
              <a:t>clients-</a:t>
            </a:r>
            <a:r>
              <a:rPr lang="en-US" dirty="0" err="1"/>
              <a:t>definition.const</a:t>
            </a:r>
            <a:r>
              <a:rPr lang="en-US" dirty="0"/>
              <a:t>(type).</a:t>
            </a:r>
            <a:r>
              <a:rPr lang="en-US" dirty="0" err="1"/>
              <a:t>ts</a:t>
            </a:r>
            <a:endParaRPr lang="en-US" dirty="0"/>
          </a:p>
          <a:p>
            <a:r>
              <a:rPr lang="en-US" dirty="0"/>
              <a:t>consumers-</a:t>
            </a:r>
            <a:r>
              <a:rPr lang="en-US" dirty="0" err="1"/>
              <a:t>definition.const</a:t>
            </a:r>
            <a:r>
              <a:rPr lang="en-US" dirty="0"/>
              <a:t>(type).</a:t>
            </a:r>
            <a:r>
              <a:rPr lang="en-US" dirty="0" err="1"/>
              <a:t>ts</a:t>
            </a:r>
            <a:endParaRPr lang="en-US" dirty="0"/>
          </a:p>
          <a:p>
            <a:r>
              <a:rPr lang="en-US" dirty="0"/>
              <a:t>services-</a:t>
            </a:r>
            <a:r>
              <a:rPr lang="en-US" dirty="0" err="1"/>
              <a:t>definition.const</a:t>
            </a:r>
            <a:r>
              <a:rPr lang="en-US" dirty="0"/>
              <a:t>(type).</a:t>
            </a:r>
            <a:r>
              <a:rPr lang="en-US" dirty="0" err="1"/>
              <a:t>ts</a:t>
            </a:r>
            <a:endParaRPr lang="en-US" dirty="0"/>
          </a:p>
          <a:p>
            <a:r>
              <a:rPr lang="en-US" dirty="0"/>
              <a:t>get-client-</a:t>
            </a:r>
            <a:r>
              <a:rPr lang="en-US" dirty="0" err="1"/>
              <a:t>config.ts</a:t>
            </a:r>
            <a:endParaRPr lang="en-US" dirty="0"/>
          </a:p>
          <a:p>
            <a:r>
              <a:rPr lang="en-US" dirty="0"/>
              <a:t>get-consumer-</a:t>
            </a:r>
            <a:r>
              <a:rPr lang="en-US" dirty="0" err="1"/>
              <a:t>config.ts</a:t>
            </a:r>
            <a:endParaRPr lang="en-US" dirty="0"/>
          </a:p>
        </p:txBody>
      </p:sp>
      <p:pic>
        <p:nvPicPr>
          <p:cNvPr id="5" name="Рисунок 4">
            <a:extLst>
              <a:ext uri="{FF2B5EF4-FFF2-40B4-BE49-F238E27FC236}">
                <a16:creationId xmlns:a16="http://schemas.microsoft.com/office/drawing/2014/main" id="{9523C832-D559-F619-69F8-1D1CBFE2D004}"/>
              </a:ext>
            </a:extLst>
          </p:cNvPr>
          <p:cNvPicPr>
            <a:picLocks noChangeAspect="1"/>
          </p:cNvPicPr>
          <p:nvPr/>
        </p:nvPicPr>
        <p:blipFill>
          <a:blip r:embed="rId2"/>
          <a:stretch>
            <a:fillRect/>
          </a:stretch>
        </p:blipFill>
        <p:spPr>
          <a:xfrm>
            <a:off x="6096000" y="0"/>
            <a:ext cx="6096000" cy="1147419"/>
          </a:xfrm>
          <a:prstGeom prst="rect">
            <a:avLst/>
          </a:prstGeom>
        </p:spPr>
      </p:pic>
      <p:pic>
        <p:nvPicPr>
          <p:cNvPr id="7" name="Рисунок 6">
            <a:extLst>
              <a:ext uri="{FF2B5EF4-FFF2-40B4-BE49-F238E27FC236}">
                <a16:creationId xmlns:a16="http://schemas.microsoft.com/office/drawing/2014/main" id="{86E54B66-8085-48E2-A124-C24A139F2246}"/>
              </a:ext>
            </a:extLst>
          </p:cNvPr>
          <p:cNvPicPr>
            <a:picLocks noChangeAspect="1"/>
          </p:cNvPicPr>
          <p:nvPr/>
        </p:nvPicPr>
        <p:blipFill>
          <a:blip r:embed="rId3"/>
          <a:stretch>
            <a:fillRect/>
          </a:stretch>
        </p:blipFill>
        <p:spPr>
          <a:xfrm>
            <a:off x="6096000" y="1388194"/>
            <a:ext cx="6096000" cy="1338411"/>
          </a:xfrm>
          <a:prstGeom prst="rect">
            <a:avLst/>
          </a:prstGeom>
        </p:spPr>
      </p:pic>
    </p:spTree>
    <p:extLst>
      <p:ext uri="{BB962C8B-B14F-4D97-AF65-F5344CB8AC3E}">
        <p14:creationId xmlns:p14="http://schemas.microsoft.com/office/powerpoint/2010/main" val="165287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a:t>
            </a:r>
            <a:br>
              <a:rPr lang="en-US" dirty="0"/>
            </a:br>
            <a:r>
              <a:rPr lang="en-US" dirty="0"/>
              <a:t>Constants</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dirty="0" err="1"/>
              <a:t>services.const.ts</a:t>
            </a:r>
            <a:endParaRPr lang="en-US" dirty="0"/>
          </a:p>
          <a:p>
            <a:r>
              <a:rPr lang="en-US" dirty="0"/>
              <a:t>service-</a:t>
            </a:r>
            <a:r>
              <a:rPr lang="en-US" dirty="0" err="1"/>
              <a:t>keys.const.ts</a:t>
            </a:r>
            <a:endParaRPr lang="en-US" dirty="0"/>
          </a:p>
          <a:p>
            <a:r>
              <a:rPr lang="en-US" b="1" dirty="0"/>
              <a:t>clients-</a:t>
            </a:r>
            <a:r>
              <a:rPr lang="en-US" b="1" dirty="0" err="1"/>
              <a:t>definition.const</a:t>
            </a:r>
            <a:r>
              <a:rPr lang="en-US" b="1" dirty="0"/>
              <a:t>(type).</a:t>
            </a:r>
            <a:r>
              <a:rPr lang="en-US" b="1" dirty="0" err="1"/>
              <a:t>ts</a:t>
            </a:r>
            <a:endParaRPr lang="en-US" b="1" dirty="0"/>
          </a:p>
          <a:p>
            <a:r>
              <a:rPr lang="en-US" dirty="0"/>
              <a:t>consumers-</a:t>
            </a:r>
            <a:r>
              <a:rPr lang="en-US" dirty="0" err="1"/>
              <a:t>definition.const</a:t>
            </a:r>
            <a:r>
              <a:rPr lang="en-US" dirty="0"/>
              <a:t>(type).</a:t>
            </a:r>
            <a:r>
              <a:rPr lang="en-US" dirty="0" err="1"/>
              <a:t>ts</a:t>
            </a:r>
            <a:endParaRPr lang="en-US" dirty="0"/>
          </a:p>
          <a:p>
            <a:r>
              <a:rPr lang="en-US" dirty="0"/>
              <a:t>services-</a:t>
            </a:r>
            <a:r>
              <a:rPr lang="en-US" dirty="0" err="1"/>
              <a:t>definition.const</a:t>
            </a:r>
            <a:r>
              <a:rPr lang="en-US" dirty="0"/>
              <a:t>(type).</a:t>
            </a:r>
            <a:r>
              <a:rPr lang="en-US" dirty="0" err="1"/>
              <a:t>ts</a:t>
            </a:r>
            <a:endParaRPr lang="en-US" dirty="0"/>
          </a:p>
          <a:p>
            <a:r>
              <a:rPr lang="en-US" dirty="0"/>
              <a:t>get-client-</a:t>
            </a:r>
            <a:r>
              <a:rPr lang="en-US" dirty="0" err="1"/>
              <a:t>config.ts</a:t>
            </a:r>
            <a:endParaRPr lang="en-US" dirty="0"/>
          </a:p>
          <a:p>
            <a:r>
              <a:rPr lang="en-US" dirty="0"/>
              <a:t>get-consumer-</a:t>
            </a:r>
            <a:r>
              <a:rPr lang="en-US" dirty="0" err="1"/>
              <a:t>config.ts</a:t>
            </a:r>
            <a:endParaRPr lang="en-US" dirty="0"/>
          </a:p>
        </p:txBody>
      </p:sp>
      <p:pic>
        <p:nvPicPr>
          <p:cNvPr id="8" name="Рисунок 7">
            <a:extLst>
              <a:ext uri="{FF2B5EF4-FFF2-40B4-BE49-F238E27FC236}">
                <a16:creationId xmlns:a16="http://schemas.microsoft.com/office/drawing/2014/main" id="{4757321E-70F5-4BAD-F949-3B9544498A34}"/>
              </a:ext>
            </a:extLst>
          </p:cNvPr>
          <p:cNvPicPr>
            <a:picLocks noChangeAspect="1"/>
          </p:cNvPicPr>
          <p:nvPr/>
        </p:nvPicPr>
        <p:blipFill>
          <a:blip r:embed="rId2"/>
          <a:stretch>
            <a:fillRect/>
          </a:stretch>
        </p:blipFill>
        <p:spPr>
          <a:xfrm>
            <a:off x="6096000" y="0"/>
            <a:ext cx="6096000" cy="894225"/>
          </a:xfrm>
          <a:prstGeom prst="rect">
            <a:avLst/>
          </a:prstGeom>
        </p:spPr>
      </p:pic>
      <p:pic>
        <p:nvPicPr>
          <p:cNvPr id="10" name="Рисунок 9">
            <a:extLst>
              <a:ext uri="{FF2B5EF4-FFF2-40B4-BE49-F238E27FC236}">
                <a16:creationId xmlns:a16="http://schemas.microsoft.com/office/drawing/2014/main" id="{00F8F43F-894A-94DB-9212-05B76BAE4BA9}"/>
              </a:ext>
            </a:extLst>
          </p:cNvPr>
          <p:cNvPicPr>
            <a:picLocks noChangeAspect="1"/>
          </p:cNvPicPr>
          <p:nvPr/>
        </p:nvPicPr>
        <p:blipFill>
          <a:blip r:embed="rId3"/>
          <a:stretch>
            <a:fillRect/>
          </a:stretch>
        </p:blipFill>
        <p:spPr>
          <a:xfrm>
            <a:off x="6096000" y="1193936"/>
            <a:ext cx="6096000" cy="1726928"/>
          </a:xfrm>
          <a:prstGeom prst="rect">
            <a:avLst/>
          </a:prstGeom>
        </p:spPr>
      </p:pic>
    </p:spTree>
    <p:extLst>
      <p:ext uri="{BB962C8B-B14F-4D97-AF65-F5344CB8AC3E}">
        <p14:creationId xmlns:p14="http://schemas.microsoft.com/office/powerpoint/2010/main" val="403453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a:t>
            </a:r>
            <a:br>
              <a:rPr lang="en-US" dirty="0"/>
            </a:br>
            <a:r>
              <a:rPr lang="en-US" dirty="0"/>
              <a:t>Constants</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dirty="0" err="1"/>
              <a:t>services.const.ts</a:t>
            </a:r>
            <a:endParaRPr lang="en-US" dirty="0"/>
          </a:p>
          <a:p>
            <a:r>
              <a:rPr lang="en-US" dirty="0"/>
              <a:t>service-</a:t>
            </a:r>
            <a:r>
              <a:rPr lang="en-US" dirty="0" err="1"/>
              <a:t>keys.const.ts</a:t>
            </a:r>
            <a:endParaRPr lang="en-US" dirty="0"/>
          </a:p>
          <a:p>
            <a:r>
              <a:rPr lang="en-US" dirty="0"/>
              <a:t>clients-</a:t>
            </a:r>
            <a:r>
              <a:rPr lang="en-US" dirty="0" err="1"/>
              <a:t>definition.const</a:t>
            </a:r>
            <a:r>
              <a:rPr lang="en-US" dirty="0"/>
              <a:t>(type).</a:t>
            </a:r>
            <a:r>
              <a:rPr lang="en-US" dirty="0" err="1"/>
              <a:t>ts</a:t>
            </a:r>
            <a:endParaRPr lang="en-US" dirty="0"/>
          </a:p>
          <a:p>
            <a:r>
              <a:rPr lang="en-US" b="1" dirty="0"/>
              <a:t>consumers-</a:t>
            </a:r>
            <a:r>
              <a:rPr lang="en-US" b="1" dirty="0" err="1"/>
              <a:t>definition.const</a:t>
            </a:r>
            <a:r>
              <a:rPr lang="en-US" b="1" dirty="0"/>
              <a:t>(type).</a:t>
            </a:r>
            <a:r>
              <a:rPr lang="en-US" b="1" dirty="0" err="1"/>
              <a:t>ts</a:t>
            </a:r>
            <a:endParaRPr lang="en-US" b="1" dirty="0"/>
          </a:p>
          <a:p>
            <a:r>
              <a:rPr lang="en-US" dirty="0"/>
              <a:t>services-</a:t>
            </a:r>
            <a:r>
              <a:rPr lang="en-US" dirty="0" err="1"/>
              <a:t>definition.const</a:t>
            </a:r>
            <a:r>
              <a:rPr lang="en-US" dirty="0"/>
              <a:t>(type).</a:t>
            </a:r>
            <a:r>
              <a:rPr lang="en-US" dirty="0" err="1"/>
              <a:t>ts</a:t>
            </a:r>
            <a:endParaRPr lang="en-US" dirty="0"/>
          </a:p>
          <a:p>
            <a:r>
              <a:rPr lang="en-US" dirty="0"/>
              <a:t>get-client-</a:t>
            </a:r>
            <a:r>
              <a:rPr lang="en-US" dirty="0" err="1"/>
              <a:t>config.ts</a:t>
            </a:r>
            <a:endParaRPr lang="en-US" dirty="0"/>
          </a:p>
          <a:p>
            <a:r>
              <a:rPr lang="en-US" dirty="0"/>
              <a:t>get-consumer-</a:t>
            </a:r>
            <a:r>
              <a:rPr lang="en-US" dirty="0" err="1"/>
              <a:t>config.ts</a:t>
            </a:r>
            <a:endParaRPr lang="en-US" dirty="0"/>
          </a:p>
        </p:txBody>
      </p:sp>
      <p:pic>
        <p:nvPicPr>
          <p:cNvPr id="5" name="Рисунок 4">
            <a:extLst>
              <a:ext uri="{FF2B5EF4-FFF2-40B4-BE49-F238E27FC236}">
                <a16:creationId xmlns:a16="http://schemas.microsoft.com/office/drawing/2014/main" id="{DD0D4B97-3508-E891-BF53-C3E360AA8DEA}"/>
              </a:ext>
            </a:extLst>
          </p:cNvPr>
          <p:cNvPicPr>
            <a:picLocks noChangeAspect="1"/>
          </p:cNvPicPr>
          <p:nvPr/>
        </p:nvPicPr>
        <p:blipFill>
          <a:blip r:embed="rId2"/>
          <a:stretch>
            <a:fillRect/>
          </a:stretch>
        </p:blipFill>
        <p:spPr>
          <a:xfrm>
            <a:off x="6096000" y="1333092"/>
            <a:ext cx="6096000" cy="1703614"/>
          </a:xfrm>
          <a:prstGeom prst="rect">
            <a:avLst/>
          </a:prstGeom>
        </p:spPr>
      </p:pic>
      <p:pic>
        <p:nvPicPr>
          <p:cNvPr id="7" name="Рисунок 6">
            <a:extLst>
              <a:ext uri="{FF2B5EF4-FFF2-40B4-BE49-F238E27FC236}">
                <a16:creationId xmlns:a16="http://schemas.microsoft.com/office/drawing/2014/main" id="{569CC96D-EA38-F8FB-682C-343275C6B144}"/>
              </a:ext>
            </a:extLst>
          </p:cNvPr>
          <p:cNvPicPr>
            <a:picLocks noChangeAspect="1"/>
          </p:cNvPicPr>
          <p:nvPr/>
        </p:nvPicPr>
        <p:blipFill>
          <a:blip r:embed="rId3"/>
          <a:stretch>
            <a:fillRect/>
          </a:stretch>
        </p:blipFill>
        <p:spPr>
          <a:xfrm>
            <a:off x="6096000" y="1"/>
            <a:ext cx="6096000" cy="960812"/>
          </a:xfrm>
          <a:prstGeom prst="rect">
            <a:avLst/>
          </a:prstGeom>
        </p:spPr>
      </p:pic>
    </p:spTree>
    <p:extLst>
      <p:ext uri="{BB962C8B-B14F-4D97-AF65-F5344CB8AC3E}">
        <p14:creationId xmlns:p14="http://schemas.microsoft.com/office/powerpoint/2010/main" val="238693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a:t>
            </a:r>
            <a:br>
              <a:rPr lang="en-US" dirty="0"/>
            </a:br>
            <a:r>
              <a:rPr lang="en-US" dirty="0"/>
              <a:t>Constants</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dirty="0" err="1"/>
              <a:t>services.const.ts</a:t>
            </a:r>
            <a:endParaRPr lang="en-US" dirty="0"/>
          </a:p>
          <a:p>
            <a:r>
              <a:rPr lang="en-US" dirty="0"/>
              <a:t>service-</a:t>
            </a:r>
            <a:r>
              <a:rPr lang="en-US" dirty="0" err="1"/>
              <a:t>keys.const.ts</a:t>
            </a:r>
            <a:endParaRPr lang="en-US" dirty="0"/>
          </a:p>
          <a:p>
            <a:r>
              <a:rPr lang="en-US" dirty="0"/>
              <a:t>clients-</a:t>
            </a:r>
            <a:r>
              <a:rPr lang="en-US" dirty="0" err="1"/>
              <a:t>definition.const</a:t>
            </a:r>
            <a:r>
              <a:rPr lang="en-US" dirty="0"/>
              <a:t>(type).</a:t>
            </a:r>
            <a:r>
              <a:rPr lang="en-US" dirty="0" err="1"/>
              <a:t>ts</a:t>
            </a:r>
            <a:endParaRPr lang="en-US" dirty="0"/>
          </a:p>
          <a:p>
            <a:r>
              <a:rPr lang="en-US" dirty="0"/>
              <a:t>consumers-</a:t>
            </a:r>
            <a:r>
              <a:rPr lang="en-US" dirty="0" err="1"/>
              <a:t>definition.const</a:t>
            </a:r>
            <a:r>
              <a:rPr lang="en-US" dirty="0"/>
              <a:t>(type).</a:t>
            </a:r>
            <a:r>
              <a:rPr lang="en-US" dirty="0" err="1"/>
              <a:t>ts</a:t>
            </a:r>
            <a:endParaRPr lang="en-US" dirty="0"/>
          </a:p>
          <a:p>
            <a:r>
              <a:rPr lang="en-US" b="1" dirty="0"/>
              <a:t>services-</a:t>
            </a:r>
            <a:r>
              <a:rPr lang="en-US" b="1" dirty="0" err="1"/>
              <a:t>definition.const</a:t>
            </a:r>
            <a:r>
              <a:rPr lang="en-US" b="1" dirty="0"/>
              <a:t>(type).</a:t>
            </a:r>
            <a:r>
              <a:rPr lang="en-US" b="1" dirty="0" err="1"/>
              <a:t>ts</a:t>
            </a:r>
            <a:endParaRPr lang="en-US" b="1" dirty="0"/>
          </a:p>
          <a:p>
            <a:r>
              <a:rPr lang="en-US" dirty="0"/>
              <a:t>get-client-</a:t>
            </a:r>
            <a:r>
              <a:rPr lang="en-US" dirty="0" err="1"/>
              <a:t>config.ts</a:t>
            </a:r>
            <a:endParaRPr lang="en-US" dirty="0"/>
          </a:p>
          <a:p>
            <a:r>
              <a:rPr lang="en-US" dirty="0"/>
              <a:t>get-consumer-</a:t>
            </a:r>
            <a:r>
              <a:rPr lang="en-US" dirty="0" err="1"/>
              <a:t>config.ts</a:t>
            </a:r>
            <a:endParaRPr lang="en-US" dirty="0"/>
          </a:p>
        </p:txBody>
      </p:sp>
      <p:pic>
        <p:nvPicPr>
          <p:cNvPr id="6" name="Рисунок 5">
            <a:extLst>
              <a:ext uri="{FF2B5EF4-FFF2-40B4-BE49-F238E27FC236}">
                <a16:creationId xmlns:a16="http://schemas.microsoft.com/office/drawing/2014/main" id="{BCF022E9-F916-1DAB-8119-552C0CA43C3F}"/>
              </a:ext>
            </a:extLst>
          </p:cNvPr>
          <p:cNvPicPr>
            <a:picLocks noChangeAspect="1"/>
          </p:cNvPicPr>
          <p:nvPr/>
        </p:nvPicPr>
        <p:blipFill>
          <a:blip r:embed="rId2"/>
          <a:stretch>
            <a:fillRect/>
          </a:stretch>
        </p:blipFill>
        <p:spPr>
          <a:xfrm>
            <a:off x="6096000" y="0"/>
            <a:ext cx="6096000" cy="3815443"/>
          </a:xfrm>
          <a:prstGeom prst="rect">
            <a:avLst/>
          </a:prstGeom>
        </p:spPr>
      </p:pic>
      <p:pic>
        <p:nvPicPr>
          <p:cNvPr id="9" name="Рисунок 8">
            <a:extLst>
              <a:ext uri="{FF2B5EF4-FFF2-40B4-BE49-F238E27FC236}">
                <a16:creationId xmlns:a16="http://schemas.microsoft.com/office/drawing/2014/main" id="{B285DA8C-E89A-E7DC-6566-4FFEBC0D58C0}"/>
              </a:ext>
            </a:extLst>
          </p:cNvPr>
          <p:cNvPicPr>
            <a:picLocks noChangeAspect="1"/>
          </p:cNvPicPr>
          <p:nvPr/>
        </p:nvPicPr>
        <p:blipFill>
          <a:blip r:embed="rId3"/>
          <a:stretch>
            <a:fillRect/>
          </a:stretch>
        </p:blipFill>
        <p:spPr>
          <a:xfrm>
            <a:off x="6096000" y="4320717"/>
            <a:ext cx="6096000" cy="2537283"/>
          </a:xfrm>
          <a:prstGeom prst="rect">
            <a:avLst/>
          </a:prstGeom>
        </p:spPr>
      </p:pic>
    </p:spTree>
    <p:extLst>
      <p:ext uri="{BB962C8B-B14F-4D97-AF65-F5344CB8AC3E}">
        <p14:creationId xmlns:p14="http://schemas.microsoft.com/office/powerpoint/2010/main" val="339483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8D947FC-2710-B37D-3C31-F7596326C6F3}"/>
              </a:ext>
            </a:extLst>
          </p:cNvPr>
          <p:cNvSpPr>
            <a:spLocks noGrp="1"/>
          </p:cNvSpPr>
          <p:nvPr>
            <p:ph type="title"/>
          </p:nvPr>
        </p:nvSpPr>
        <p:spPr/>
        <p:txBody>
          <a:bodyPr/>
          <a:lstStyle/>
          <a:p>
            <a:r>
              <a:rPr lang="en-US" b="1" dirty="0">
                <a:effectLst/>
              </a:rPr>
              <a:t>Project Overview</a:t>
            </a:r>
            <a:endParaRPr lang="uk-UA" dirty="0"/>
          </a:p>
        </p:txBody>
      </p:sp>
      <p:sp>
        <p:nvSpPr>
          <p:cNvPr id="3" name="Місце для вмісту 2">
            <a:extLst>
              <a:ext uri="{FF2B5EF4-FFF2-40B4-BE49-F238E27FC236}">
                <a16:creationId xmlns:a16="http://schemas.microsoft.com/office/drawing/2014/main" id="{0EB29A65-64DC-8910-6325-98B953301EAF}"/>
              </a:ext>
            </a:extLst>
          </p:cNvPr>
          <p:cNvSpPr>
            <a:spLocks noGrp="1"/>
          </p:cNvSpPr>
          <p:nvPr>
            <p:ph idx="1"/>
          </p:nvPr>
        </p:nvSpPr>
        <p:spPr/>
        <p:txBody>
          <a:bodyPr/>
          <a:lstStyle/>
          <a:p>
            <a:r>
              <a:rPr lang="en-US" dirty="0"/>
              <a:t>The Book Review System is a platform for users to search for books and add reviews. Registered users can submit and rate book reviews. The system displays book ratings and review counts, providing insights into book quality</a:t>
            </a:r>
            <a:r>
              <a:rPr lang="ru-UA" dirty="0"/>
              <a:t> </a:t>
            </a:r>
            <a:r>
              <a:rPr lang="en-US" dirty="0"/>
              <a:t>in addition to the reviews themselves. Technologies used include </a:t>
            </a:r>
            <a:r>
              <a:rPr lang="en-US" dirty="0" err="1"/>
              <a:t>NestJS</a:t>
            </a:r>
            <a:r>
              <a:rPr lang="en-US" dirty="0"/>
              <a:t>, PostgreSQL, Elasticsearch, Kafka, and GCP to ensure robust functionality and scalability.</a:t>
            </a:r>
            <a:endParaRPr lang="uk-UA" dirty="0"/>
          </a:p>
        </p:txBody>
      </p:sp>
    </p:spTree>
    <p:extLst>
      <p:ext uri="{BB962C8B-B14F-4D97-AF65-F5344CB8AC3E}">
        <p14:creationId xmlns:p14="http://schemas.microsoft.com/office/powerpoint/2010/main" val="2479926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 </a:t>
            </a:r>
            <a:br>
              <a:rPr lang="en-US" dirty="0"/>
            </a:br>
            <a:r>
              <a:rPr lang="en-US" dirty="0"/>
              <a:t>Kafka</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dirty="0" err="1"/>
              <a:t>services.const.ts</a:t>
            </a:r>
            <a:endParaRPr lang="en-US" dirty="0"/>
          </a:p>
          <a:p>
            <a:r>
              <a:rPr lang="en-US" dirty="0"/>
              <a:t>service-</a:t>
            </a:r>
            <a:r>
              <a:rPr lang="en-US" dirty="0" err="1"/>
              <a:t>keys.const.ts</a:t>
            </a:r>
            <a:endParaRPr lang="en-US" dirty="0"/>
          </a:p>
          <a:p>
            <a:r>
              <a:rPr lang="en-US" dirty="0"/>
              <a:t>clients-</a:t>
            </a:r>
            <a:r>
              <a:rPr lang="en-US" dirty="0" err="1"/>
              <a:t>definition.const</a:t>
            </a:r>
            <a:r>
              <a:rPr lang="en-US" dirty="0"/>
              <a:t>(type).</a:t>
            </a:r>
            <a:r>
              <a:rPr lang="en-US" dirty="0" err="1"/>
              <a:t>ts</a:t>
            </a:r>
            <a:endParaRPr lang="en-US" dirty="0"/>
          </a:p>
          <a:p>
            <a:r>
              <a:rPr lang="en-US" dirty="0"/>
              <a:t>consumers-</a:t>
            </a:r>
            <a:r>
              <a:rPr lang="en-US" dirty="0" err="1"/>
              <a:t>definition.const</a:t>
            </a:r>
            <a:r>
              <a:rPr lang="en-US" dirty="0"/>
              <a:t>(type).</a:t>
            </a:r>
            <a:r>
              <a:rPr lang="en-US" dirty="0" err="1"/>
              <a:t>ts</a:t>
            </a:r>
            <a:endParaRPr lang="en-US" dirty="0"/>
          </a:p>
          <a:p>
            <a:r>
              <a:rPr lang="en-US" dirty="0"/>
              <a:t>services-</a:t>
            </a:r>
            <a:r>
              <a:rPr lang="en-US" dirty="0" err="1"/>
              <a:t>definition.const</a:t>
            </a:r>
            <a:r>
              <a:rPr lang="en-US" dirty="0"/>
              <a:t>(type).</a:t>
            </a:r>
            <a:r>
              <a:rPr lang="en-US" dirty="0" err="1"/>
              <a:t>ts</a:t>
            </a:r>
            <a:endParaRPr lang="en-US" dirty="0"/>
          </a:p>
          <a:p>
            <a:r>
              <a:rPr lang="en-US" b="1" dirty="0"/>
              <a:t>get-client-</a:t>
            </a:r>
            <a:r>
              <a:rPr lang="en-US" b="1" dirty="0" err="1"/>
              <a:t>config.ts</a:t>
            </a:r>
            <a:endParaRPr lang="en-US" b="1" dirty="0"/>
          </a:p>
          <a:p>
            <a:r>
              <a:rPr lang="en-US" dirty="0"/>
              <a:t>get-consumer-</a:t>
            </a:r>
            <a:r>
              <a:rPr lang="en-US" dirty="0" err="1"/>
              <a:t>config.ts</a:t>
            </a:r>
            <a:endParaRPr lang="en-US" dirty="0"/>
          </a:p>
        </p:txBody>
      </p:sp>
      <p:pic>
        <p:nvPicPr>
          <p:cNvPr id="14" name="Рисунок 13">
            <a:extLst>
              <a:ext uri="{FF2B5EF4-FFF2-40B4-BE49-F238E27FC236}">
                <a16:creationId xmlns:a16="http://schemas.microsoft.com/office/drawing/2014/main" id="{38F55375-5D67-94FB-D205-995AD7C6E693}"/>
              </a:ext>
            </a:extLst>
          </p:cNvPr>
          <p:cNvPicPr>
            <a:picLocks noChangeAspect="1"/>
          </p:cNvPicPr>
          <p:nvPr/>
        </p:nvPicPr>
        <p:blipFill>
          <a:blip r:embed="rId2"/>
          <a:stretch>
            <a:fillRect/>
          </a:stretch>
        </p:blipFill>
        <p:spPr>
          <a:xfrm>
            <a:off x="6095998" y="4590885"/>
            <a:ext cx="5094515" cy="1765065"/>
          </a:xfrm>
          <a:prstGeom prst="rect">
            <a:avLst/>
          </a:prstGeom>
        </p:spPr>
      </p:pic>
      <p:pic>
        <p:nvPicPr>
          <p:cNvPr id="16" name="Рисунок 15">
            <a:extLst>
              <a:ext uri="{FF2B5EF4-FFF2-40B4-BE49-F238E27FC236}">
                <a16:creationId xmlns:a16="http://schemas.microsoft.com/office/drawing/2014/main" id="{9E0E8E88-D1D8-F6FD-6D96-2BFCB893E826}"/>
              </a:ext>
            </a:extLst>
          </p:cNvPr>
          <p:cNvPicPr>
            <a:picLocks noChangeAspect="1"/>
          </p:cNvPicPr>
          <p:nvPr/>
        </p:nvPicPr>
        <p:blipFill>
          <a:blip r:embed="rId3"/>
          <a:stretch>
            <a:fillRect/>
          </a:stretch>
        </p:blipFill>
        <p:spPr>
          <a:xfrm>
            <a:off x="6095999" y="1"/>
            <a:ext cx="5094515" cy="4432182"/>
          </a:xfrm>
          <a:prstGeom prst="rect">
            <a:avLst/>
          </a:prstGeom>
        </p:spPr>
      </p:pic>
      <p:pic>
        <p:nvPicPr>
          <p:cNvPr id="18" name="Рисунок 17">
            <a:extLst>
              <a:ext uri="{FF2B5EF4-FFF2-40B4-BE49-F238E27FC236}">
                <a16:creationId xmlns:a16="http://schemas.microsoft.com/office/drawing/2014/main" id="{59754B80-4AC5-2362-42ED-D90E7F061DCA}"/>
              </a:ext>
            </a:extLst>
          </p:cNvPr>
          <p:cNvPicPr>
            <a:picLocks noChangeAspect="1"/>
          </p:cNvPicPr>
          <p:nvPr/>
        </p:nvPicPr>
        <p:blipFill>
          <a:blip r:embed="rId4"/>
          <a:stretch>
            <a:fillRect/>
          </a:stretch>
        </p:blipFill>
        <p:spPr>
          <a:xfrm>
            <a:off x="6095998" y="6514653"/>
            <a:ext cx="5094515" cy="343346"/>
          </a:xfrm>
          <a:prstGeom prst="rect">
            <a:avLst/>
          </a:prstGeom>
        </p:spPr>
      </p:pic>
    </p:spTree>
    <p:extLst>
      <p:ext uri="{BB962C8B-B14F-4D97-AF65-F5344CB8AC3E}">
        <p14:creationId xmlns:p14="http://schemas.microsoft.com/office/powerpoint/2010/main" val="261248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B7224F-1280-D87C-D9F2-BB06E1699E40}"/>
              </a:ext>
            </a:extLst>
          </p:cNvPr>
          <p:cNvSpPr>
            <a:spLocks noGrp="1"/>
          </p:cNvSpPr>
          <p:nvPr>
            <p:ph type="title"/>
          </p:nvPr>
        </p:nvSpPr>
        <p:spPr/>
        <p:txBody>
          <a:bodyPr>
            <a:normAutofit fontScale="90000"/>
          </a:bodyPr>
          <a:lstStyle/>
          <a:p>
            <a:r>
              <a:rPr lang="en-US" dirty="0"/>
              <a:t>Microservices configuration </a:t>
            </a:r>
            <a:br>
              <a:rPr lang="en-US" dirty="0"/>
            </a:br>
            <a:r>
              <a:rPr lang="en-US" dirty="0"/>
              <a:t>Kafka</a:t>
            </a:r>
            <a:endParaRPr lang="uk-UA" dirty="0"/>
          </a:p>
        </p:txBody>
      </p:sp>
      <p:sp>
        <p:nvSpPr>
          <p:cNvPr id="4" name="Місце для тексту 3">
            <a:extLst>
              <a:ext uri="{FF2B5EF4-FFF2-40B4-BE49-F238E27FC236}">
                <a16:creationId xmlns:a16="http://schemas.microsoft.com/office/drawing/2014/main" id="{A2B31A0F-36F4-F739-5C85-200B6D0AA3A8}"/>
              </a:ext>
            </a:extLst>
          </p:cNvPr>
          <p:cNvSpPr>
            <a:spLocks noGrp="1"/>
          </p:cNvSpPr>
          <p:nvPr>
            <p:ph type="body" sz="half" idx="2"/>
          </p:nvPr>
        </p:nvSpPr>
        <p:spPr/>
        <p:txBody>
          <a:bodyPr>
            <a:normAutofit fontScale="92500" lnSpcReduction="20000"/>
          </a:bodyPr>
          <a:lstStyle/>
          <a:p>
            <a:r>
              <a:rPr lang="en-US" dirty="0" err="1"/>
              <a:t>services.const.ts</a:t>
            </a:r>
            <a:endParaRPr lang="en-US" dirty="0"/>
          </a:p>
          <a:p>
            <a:r>
              <a:rPr lang="en-US" dirty="0"/>
              <a:t>service-</a:t>
            </a:r>
            <a:r>
              <a:rPr lang="en-US" dirty="0" err="1"/>
              <a:t>keys.const.ts</a:t>
            </a:r>
            <a:endParaRPr lang="en-US" dirty="0"/>
          </a:p>
          <a:p>
            <a:r>
              <a:rPr lang="en-US" dirty="0"/>
              <a:t>clients-</a:t>
            </a:r>
            <a:r>
              <a:rPr lang="en-US" dirty="0" err="1"/>
              <a:t>definition.const</a:t>
            </a:r>
            <a:r>
              <a:rPr lang="en-US" dirty="0"/>
              <a:t>(type).</a:t>
            </a:r>
            <a:r>
              <a:rPr lang="en-US" dirty="0" err="1"/>
              <a:t>ts</a:t>
            </a:r>
            <a:endParaRPr lang="en-US" dirty="0"/>
          </a:p>
          <a:p>
            <a:r>
              <a:rPr lang="en-US" dirty="0"/>
              <a:t>consumers-</a:t>
            </a:r>
            <a:r>
              <a:rPr lang="en-US" dirty="0" err="1"/>
              <a:t>definition.const</a:t>
            </a:r>
            <a:r>
              <a:rPr lang="en-US" dirty="0"/>
              <a:t>(type).</a:t>
            </a:r>
            <a:r>
              <a:rPr lang="en-US" dirty="0" err="1"/>
              <a:t>ts</a:t>
            </a:r>
            <a:endParaRPr lang="en-US" dirty="0"/>
          </a:p>
          <a:p>
            <a:r>
              <a:rPr lang="en-US" dirty="0"/>
              <a:t>services-</a:t>
            </a:r>
            <a:r>
              <a:rPr lang="en-US" dirty="0" err="1"/>
              <a:t>definition.const</a:t>
            </a:r>
            <a:r>
              <a:rPr lang="en-US" dirty="0"/>
              <a:t>(type).</a:t>
            </a:r>
            <a:r>
              <a:rPr lang="en-US" dirty="0" err="1"/>
              <a:t>ts</a:t>
            </a:r>
            <a:endParaRPr lang="en-US" dirty="0"/>
          </a:p>
          <a:p>
            <a:r>
              <a:rPr lang="en-US" dirty="0"/>
              <a:t>get-client-</a:t>
            </a:r>
            <a:r>
              <a:rPr lang="en-US" dirty="0" err="1"/>
              <a:t>config.ts</a:t>
            </a:r>
            <a:endParaRPr lang="en-US" dirty="0"/>
          </a:p>
          <a:p>
            <a:r>
              <a:rPr lang="en-US" b="1" dirty="0"/>
              <a:t>get-consumer-</a:t>
            </a:r>
            <a:r>
              <a:rPr lang="en-US" b="1" dirty="0" err="1"/>
              <a:t>config.ts</a:t>
            </a:r>
            <a:endParaRPr lang="en-US" b="1" dirty="0"/>
          </a:p>
        </p:txBody>
      </p:sp>
      <p:pic>
        <p:nvPicPr>
          <p:cNvPr id="7" name="Рисунок 6">
            <a:extLst>
              <a:ext uri="{FF2B5EF4-FFF2-40B4-BE49-F238E27FC236}">
                <a16:creationId xmlns:a16="http://schemas.microsoft.com/office/drawing/2014/main" id="{32EF1A85-8FD6-4441-24A7-2043ACFEE4C1}"/>
              </a:ext>
            </a:extLst>
          </p:cNvPr>
          <p:cNvPicPr>
            <a:picLocks noChangeAspect="1"/>
          </p:cNvPicPr>
          <p:nvPr/>
        </p:nvPicPr>
        <p:blipFill>
          <a:blip r:embed="rId2"/>
          <a:stretch>
            <a:fillRect/>
          </a:stretch>
        </p:blipFill>
        <p:spPr>
          <a:xfrm>
            <a:off x="6095999" y="0"/>
            <a:ext cx="5377503" cy="3057041"/>
          </a:xfrm>
          <a:prstGeom prst="rect">
            <a:avLst/>
          </a:prstGeom>
        </p:spPr>
      </p:pic>
      <p:pic>
        <p:nvPicPr>
          <p:cNvPr id="9" name="Рисунок 8">
            <a:extLst>
              <a:ext uri="{FF2B5EF4-FFF2-40B4-BE49-F238E27FC236}">
                <a16:creationId xmlns:a16="http://schemas.microsoft.com/office/drawing/2014/main" id="{B031D516-F58E-2F0B-CE7A-D1089CA511F7}"/>
              </a:ext>
            </a:extLst>
          </p:cNvPr>
          <p:cNvPicPr>
            <a:picLocks noChangeAspect="1"/>
          </p:cNvPicPr>
          <p:nvPr/>
        </p:nvPicPr>
        <p:blipFill>
          <a:blip r:embed="rId3"/>
          <a:stretch>
            <a:fillRect/>
          </a:stretch>
        </p:blipFill>
        <p:spPr>
          <a:xfrm>
            <a:off x="6095999" y="4916524"/>
            <a:ext cx="5377503" cy="1941476"/>
          </a:xfrm>
          <a:prstGeom prst="rect">
            <a:avLst/>
          </a:prstGeom>
        </p:spPr>
      </p:pic>
    </p:spTree>
    <p:extLst>
      <p:ext uri="{BB962C8B-B14F-4D97-AF65-F5344CB8AC3E}">
        <p14:creationId xmlns:p14="http://schemas.microsoft.com/office/powerpoint/2010/main" val="1359969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034C55-3F9E-00F7-4111-1ECE81265AA9}"/>
              </a:ext>
            </a:extLst>
          </p:cNvPr>
          <p:cNvSpPr>
            <a:spLocks noGrp="1"/>
          </p:cNvSpPr>
          <p:nvPr>
            <p:ph type="title"/>
          </p:nvPr>
        </p:nvSpPr>
        <p:spPr/>
        <p:txBody>
          <a:bodyPr>
            <a:normAutofit fontScale="90000"/>
          </a:bodyPr>
          <a:lstStyle/>
          <a:p>
            <a:r>
              <a:rPr lang="en-US" dirty="0"/>
              <a:t>Microservices configuration </a:t>
            </a:r>
            <a:br>
              <a:rPr lang="en-US" dirty="0"/>
            </a:br>
            <a:r>
              <a:rPr lang="en-US" dirty="0"/>
              <a:t>Events</a:t>
            </a:r>
            <a:endParaRPr lang="uk-UA" dirty="0"/>
          </a:p>
        </p:txBody>
      </p:sp>
      <p:sp>
        <p:nvSpPr>
          <p:cNvPr id="4" name="Місце для тексту 3">
            <a:extLst>
              <a:ext uri="{FF2B5EF4-FFF2-40B4-BE49-F238E27FC236}">
                <a16:creationId xmlns:a16="http://schemas.microsoft.com/office/drawing/2014/main" id="{C5C2D127-1E36-96C7-691C-386155D2FFD4}"/>
              </a:ext>
            </a:extLst>
          </p:cNvPr>
          <p:cNvSpPr>
            <a:spLocks noGrp="1"/>
          </p:cNvSpPr>
          <p:nvPr>
            <p:ph type="body" sz="half" idx="2"/>
          </p:nvPr>
        </p:nvSpPr>
        <p:spPr/>
        <p:txBody>
          <a:bodyPr>
            <a:normAutofit fontScale="92500"/>
          </a:bodyPr>
          <a:lstStyle/>
          <a:p>
            <a:r>
              <a:rPr lang="en-US" sz="2400" b="1" dirty="0"/>
              <a:t>constants/*-event-</a:t>
            </a:r>
            <a:r>
              <a:rPr lang="en-US" sz="2400" b="1" dirty="0" err="1"/>
              <a:t>type.const.ts</a:t>
            </a:r>
            <a:endParaRPr lang="en-US" sz="2400" b="1" dirty="0"/>
          </a:p>
          <a:p>
            <a:r>
              <a:rPr lang="en-US" sz="2400" dirty="0"/>
              <a:t>events/*.</a:t>
            </a:r>
            <a:r>
              <a:rPr lang="en-US" sz="2400" dirty="0" err="1"/>
              <a:t>event.ts</a:t>
            </a:r>
            <a:endParaRPr lang="en-US" sz="2400" dirty="0"/>
          </a:p>
          <a:p>
            <a:r>
              <a:rPr lang="en-US" sz="2400" dirty="0"/>
              <a:t>types/*-</a:t>
            </a:r>
            <a:r>
              <a:rPr lang="en-US" sz="2400" dirty="0" err="1"/>
              <a:t>event.type.ts</a:t>
            </a:r>
            <a:endParaRPr lang="en-US" sz="2400" dirty="0"/>
          </a:p>
          <a:p>
            <a:r>
              <a:rPr lang="en-US" sz="2400" dirty="0"/>
              <a:t>types/*-event-</a:t>
            </a:r>
            <a:r>
              <a:rPr lang="en-US" sz="2400" dirty="0" err="1"/>
              <a:t>response.type.ts</a:t>
            </a:r>
            <a:endParaRPr lang="en-US" sz="2400" dirty="0"/>
          </a:p>
          <a:p>
            <a:r>
              <a:rPr lang="en-US" sz="2400" dirty="0"/>
              <a:t>types/*-event-handler-</a:t>
            </a:r>
            <a:r>
              <a:rPr lang="en-US" sz="2400" dirty="0" err="1"/>
              <a:t>controller.type.ts</a:t>
            </a:r>
            <a:endParaRPr lang="en-US" sz="2400" dirty="0"/>
          </a:p>
          <a:p>
            <a:r>
              <a:rPr lang="en-US" sz="2400" dirty="0"/>
              <a:t>types/event-handler-</a:t>
            </a:r>
            <a:r>
              <a:rPr lang="en-US" sz="2400" dirty="0" err="1"/>
              <a:t>controller.type.ts</a:t>
            </a:r>
            <a:endParaRPr lang="uk-UA" sz="2400" dirty="0"/>
          </a:p>
        </p:txBody>
      </p:sp>
      <p:pic>
        <p:nvPicPr>
          <p:cNvPr id="6" name="Рисунок 5">
            <a:extLst>
              <a:ext uri="{FF2B5EF4-FFF2-40B4-BE49-F238E27FC236}">
                <a16:creationId xmlns:a16="http://schemas.microsoft.com/office/drawing/2014/main" id="{33FB2E7C-66A0-DAD6-9D71-463A35864235}"/>
              </a:ext>
            </a:extLst>
          </p:cNvPr>
          <p:cNvPicPr>
            <a:picLocks noChangeAspect="1"/>
          </p:cNvPicPr>
          <p:nvPr/>
        </p:nvPicPr>
        <p:blipFill>
          <a:blip r:embed="rId2"/>
          <a:stretch>
            <a:fillRect/>
          </a:stretch>
        </p:blipFill>
        <p:spPr>
          <a:xfrm>
            <a:off x="6096000" y="0"/>
            <a:ext cx="4838837" cy="771284"/>
          </a:xfrm>
          <a:prstGeom prst="rect">
            <a:avLst/>
          </a:prstGeom>
        </p:spPr>
      </p:pic>
      <p:pic>
        <p:nvPicPr>
          <p:cNvPr id="8" name="Рисунок 7">
            <a:extLst>
              <a:ext uri="{FF2B5EF4-FFF2-40B4-BE49-F238E27FC236}">
                <a16:creationId xmlns:a16="http://schemas.microsoft.com/office/drawing/2014/main" id="{08D8E61F-CC1B-8672-488E-2AC9B171069D}"/>
              </a:ext>
            </a:extLst>
          </p:cNvPr>
          <p:cNvPicPr>
            <a:picLocks noChangeAspect="1"/>
          </p:cNvPicPr>
          <p:nvPr/>
        </p:nvPicPr>
        <p:blipFill>
          <a:blip r:embed="rId3"/>
          <a:stretch>
            <a:fillRect/>
          </a:stretch>
        </p:blipFill>
        <p:spPr>
          <a:xfrm>
            <a:off x="6096000" y="847966"/>
            <a:ext cx="4838837" cy="1630105"/>
          </a:xfrm>
          <a:prstGeom prst="rect">
            <a:avLst/>
          </a:prstGeom>
        </p:spPr>
      </p:pic>
      <p:pic>
        <p:nvPicPr>
          <p:cNvPr id="10" name="Рисунок 9">
            <a:extLst>
              <a:ext uri="{FF2B5EF4-FFF2-40B4-BE49-F238E27FC236}">
                <a16:creationId xmlns:a16="http://schemas.microsoft.com/office/drawing/2014/main" id="{5CA2DE20-670D-415F-CE83-E86351A0E24D}"/>
              </a:ext>
            </a:extLst>
          </p:cNvPr>
          <p:cNvPicPr>
            <a:picLocks noChangeAspect="1"/>
          </p:cNvPicPr>
          <p:nvPr/>
        </p:nvPicPr>
        <p:blipFill>
          <a:blip r:embed="rId4"/>
          <a:stretch>
            <a:fillRect/>
          </a:stretch>
        </p:blipFill>
        <p:spPr>
          <a:xfrm>
            <a:off x="6095999" y="2593940"/>
            <a:ext cx="4838837" cy="426197"/>
          </a:xfrm>
          <a:prstGeom prst="rect">
            <a:avLst/>
          </a:prstGeom>
        </p:spPr>
      </p:pic>
      <p:pic>
        <p:nvPicPr>
          <p:cNvPr id="12" name="Рисунок 11">
            <a:extLst>
              <a:ext uri="{FF2B5EF4-FFF2-40B4-BE49-F238E27FC236}">
                <a16:creationId xmlns:a16="http://schemas.microsoft.com/office/drawing/2014/main" id="{191DDECC-C3A2-14D6-E3B3-1A16FDB76FDE}"/>
              </a:ext>
            </a:extLst>
          </p:cNvPr>
          <p:cNvPicPr>
            <a:picLocks noChangeAspect="1"/>
          </p:cNvPicPr>
          <p:nvPr/>
        </p:nvPicPr>
        <p:blipFill>
          <a:blip r:embed="rId5"/>
          <a:stretch>
            <a:fillRect/>
          </a:stretch>
        </p:blipFill>
        <p:spPr>
          <a:xfrm>
            <a:off x="6095999" y="3124757"/>
            <a:ext cx="4838837" cy="1653125"/>
          </a:xfrm>
          <a:prstGeom prst="rect">
            <a:avLst/>
          </a:prstGeom>
        </p:spPr>
      </p:pic>
    </p:spTree>
    <p:extLst>
      <p:ext uri="{BB962C8B-B14F-4D97-AF65-F5344CB8AC3E}">
        <p14:creationId xmlns:p14="http://schemas.microsoft.com/office/powerpoint/2010/main" val="1497953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034C55-3F9E-00F7-4111-1ECE81265AA9}"/>
              </a:ext>
            </a:extLst>
          </p:cNvPr>
          <p:cNvSpPr>
            <a:spLocks noGrp="1"/>
          </p:cNvSpPr>
          <p:nvPr>
            <p:ph type="title"/>
          </p:nvPr>
        </p:nvSpPr>
        <p:spPr/>
        <p:txBody>
          <a:bodyPr>
            <a:normAutofit fontScale="90000"/>
          </a:bodyPr>
          <a:lstStyle/>
          <a:p>
            <a:r>
              <a:rPr lang="en-US" dirty="0"/>
              <a:t>Microservices configuration </a:t>
            </a:r>
            <a:br>
              <a:rPr lang="en-US" dirty="0"/>
            </a:br>
            <a:r>
              <a:rPr lang="en-US" dirty="0"/>
              <a:t>Event schemas</a:t>
            </a:r>
            <a:endParaRPr lang="uk-UA" dirty="0"/>
          </a:p>
        </p:txBody>
      </p:sp>
      <p:sp>
        <p:nvSpPr>
          <p:cNvPr id="4" name="Місце для тексту 3">
            <a:extLst>
              <a:ext uri="{FF2B5EF4-FFF2-40B4-BE49-F238E27FC236}">
                <a16:creationId xmlns:a16="http://schemas.microsoft.com/office/drawing/2014/main" id="{C5C2D127-1E36-96C7-691C-386155D2FFD4}"/>
              </a:ext>
            </a:extLst>
          </p:cNvPr>
          <p:cNvSpPr>
            <a:spLocks noGrp="1"/>
          </p:cNvSpPr>
          <p:nvPr>
            <p:ph type="body" sz="half" idx="2"/>
          </p:nvPr>
        </p:nvSpPr>
        <p:spPr/>
        <p:txBody>
          <a:bodyPr>
            <a:normAutofit fontScale="92500"/>
          </a:bodyPr>
          <a:lstStyle/>
          <a:p>
            <a:r>
              <a:rPr lang="en-US" sz="2400" dirty="0"/>
              <a:t>constants/*-event-</a:t>
            </a:r>
            <a:r>
              <a:rPr lang="en-US" sz="2400" dirty="0" err="1"/>
              <a:t>type.const.ts</a:t>
            </a:r>
            <a:endParaRPr lang="en-US" sz="2400" dirty="0"/>
          </a:p>
          <a:p>
            <a:r>
              <a:rPr lang="en-US" sz="2400" b="1" dirty="0"/>
              <a:t>events/*.</a:t>
            </a:r>
            <a:r>
              <a:rPr lang="en-US" sz="2400" b="1" dirty="0" err="1"/>
              <a:t>event.ts</a:t>
            </a:r>
            <a:endParaRPr lang="en-US" sz="2400" b="1" dirty="0"/>
          </a:p>
          <a:p>
            <a:r>
              <a:rPr lang="en-US" sz="2400" dirty="0"/>
              <a:t>types/*-</a:t>
            </a:r>
            <a:r>
              <a:rPr lang="en-US" sz="2400" dirty="0" err="1"/>
              <a:t>event.type.ts</a:t>
            </a:r>
            <a:endParaRPr lang="en-US" sz="2400" dirty="0"/>
          </a:p>
          <a:p>
            <a:r>
              <a:rPr lang="en-US" sz="2400" dirty="0"/>
              <a:t>types/*-event-</a:t>
            </a:r>
            <a:r>
              <a:rPr lang="en-US" sz="2400" dirty="0" err="1"/>
              <a:t>response.type.ts</a:t>
            </a:r>
            <a:endParaRPr lang="en-US" sz="2400" dirty="0"/>
          </a:p>
          <a:p>
            <a:r>
              <a:rPr lang="en-US" sz="2400" dirty="0"/>
              <a:t>types/*-event-handler-</a:t>
            </a:r>
            <a:r>
              <a:rPr lang="en-US" sz="2400" dirty="0" err="1"/>
              <a:t>controller.type.ts</a:t>
            </a:r>
            <a:endParaRPr lang="en-US" sz="2400" dirty="0"/>
          </a:p>
          <a:p>
            <a:r>
              <a:rPr lang="en-US" sz="2400" dirty="0"/>
              <a:t>types/event-handler-</a:t>
            </a:r>
            <a:r>
              <a:rPr lang="en-US" sz="2400" dirty="0" err="1"/>
              <a:t>controller.type.ts</a:t>
            </a:r>
            <a:endParaRPr lang="uk-UA" sz="2400" dirty="0"/>
          </a:p>
        </p:txBody>
      </p:sp>
      <p:pic>
        <p:nvPicPr>
          <p:cNvPr id="5" name="Рисунок 4">
            <a:extLst>
              <a:ext uri="{FF2B5EF4-FFF2-40B4-BE49-F238E27FC236}">
                <a16:creationId xmlns:a16="http://schemas.microsoft.com/office/drawing/2014/main" id="{374BB96D-1DAA-AAC0-31C0-D4E618961930}"/>
              </a:ext>
            </a:extLst>
          </p:cNvPr>
          <p:cNvPicPr>
            <a:picLocks noChangeAspect="1"/>
          </p:cNvPicPr>
          <p:nvPr/>
        </p:nvPicPr>
        <p:blipFill>
          <a:blip r:embed="rId2"/>
          <a:stretch>
            <a:fillRect/>
          </a:stretch>
        </p:blipFill>
        <p:spPr>
          <a:xfrm>
            <a:off x="6095999" y="0"/>
            <a:ext cx="4915989" cy="3568057"/>
          </a:xfrm>
          <a:prstGeom prst="rect">
            <a:avLst/>
          </a:prstGeom>
        </p:spPr>
      </p:pic>
      <p:pic>
        <p:nvPicPr>
          <p:cNvPr id="9" name="Рисунок 8">
            <a:extLst>
              <a:ext uri="{FF2B5EF4-FFF2-40B4-BE49-F238E27FC236}">
                <a16:creationId xmlns:a16="http://schemas.microsoft.com/office/drawing/2014/main" id="{9199971F-93FB-0F30-B8DD-DC0BB98656B2}"/>
              </a:ext>
            </a:extLst>
          </p:cNvPr>
          <p:cNvPicPr>
            <a:picLocks noChangeAspect="1"/>
          </p:cNvPicPr>
          <p:nvPr/>
        </p:nvPicPr>
        <p:blipFill>
          <a:blip r:embed="rId3"/>
          <a:stretch>
            <a:fillRect/>
          </a:stretch>
        </p:blipFill>
        <p:spPr>
          <a:xfrm>
            <a:off x="6096000" y="3622766"/>
            <a:ext cx="4918967" cy="3235234"/>
          </a:xfrm>
          <a:prstGeom prst="rect">
            <a:avLst/>
          </a:prstGeom>
        </p:spPr>
      </p:pic>
    </p:spTree>
    <p:extLst>
      <p:ext uri="{BB962C8B-B14F-4D97-AF65-F5344CB8AC3E}">
        <p14:creationId xmlns:p14="http://schemas.microsoft.com/office/powerpoint/2010/main" val="2285370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034C55-3F9E-00F7-4111-1ECE81265AA9}"/>
              </a:ext>
            </a:extLst>
          </p:cNvPr>
          <p:cNvSpPr>
            <a:spLocks noGrp="1"/>
          </p:cNvSpPr>
          <p:nvPr>
            <p:ph type="title"/>
          </p:nvPr>
        </p:nvSpPr>
        <p:spPr/>
        <p:txBody>
          <a:bodyPr>
            <a:normAutofit fontScale="90000"/>
          </a:bodyPr>
          <a:lstStyle/>
          <a:p>
            <a:r>
              <a:rPr lang="en-US" dirty="0"/>
              <a:t>Microservices configuration </a:t>
            </a:r>
            <a:br>
              <a:rPr lang="en-US" dirty="0"/>
            </a:br>
            <a:r>
              <a:rPr lang="en-US" dirty="0"/>
              <a:t>Event types</a:t>
            </a:r>
            <a:endParaRPr lang="uk-UA" dirty="0"/>
          </a:p>
        </p:txBody>
      </p:sp>
      <p:sp>
        <p:nvSpPr>
          <p:cNvPr id="4" name="Місце для тексту 3">
            <a:extLst>
              <a:ext uri="{FF2B5EF4-FFF2-40B4-BE49-F238E27FC236}">
                <a16:creationId xmlns:a16="http://schemas.microsoft.com/office/drawing/2014/main" id="{C5C2D127-1E36-96C7-691C-386155D2FFD4}"/>
              </a:ext>
            </a:extLst>
          </p:cNvPr>
          <p:cNvSpPr>
            <a:spLocks noGrp="1"/>
          </p:cNvSpPr>
          <p:nvPr>
            <p:ph type="body" sz="half" idx="2"/>
          </p:nvPr>
        </p:nvSpPr>
        <p:spPr>
          <a:xfrm>
            <a:off x="484551" y="2514600"/>
            <a:ext cx="5567905" cy="3354388"/>
          </a:xfrm>
        </p:spPr>
        <p:txBody>
          <a:bodyPr>
            <a:normAutofit/>
          </a:bodyPr>
          <a:lstStyle/>
          <a:p>
            <a:r>
              <a:rPr lang="en-US" sz="2000" dirty="0"/>
              <a:t>constants/*-event-</a:t>
            </a:r>
            <a:r>
              <a:rPr lang="en-US" sz="2000" dirty="0" err="1"/>
              <a:t>type.const.ts</a:t>
            </a:r>
            <a:endParaRPr lang="en-US" sz="2000" dirty="0"/>
          </a:p>
          <a:p>
            <a:r>
              <a:rPr lang="en-US" sz="2000" dirty="0"/>
              <a:t>events/*.</a:t>
            </a:r>
            <a:r>
              <a:rPr lang="en-US" sz="2000" dirty="0" err="1"/>
              <a:t>event.ts</a:t>
            </a:r>
            <a:endParaRPr lang="en-US" sz="2000" dirty="0"/>
          </a:p>
          <a:p>
            <a:r>
              <a:rPr lang="en-US" sz="2000" b="1" dirty="0"/>
              <a:t>types/*-</a:t>
            </a:r>
            <a:r>
              <a:rPr lang="en-US" sz="2000" b="1" dirty="0" err="1"/>
              <a:t>event.type.ts</a:t>
            </a:r>
            <a:endParaRPr lang="en-US" sz="2000" b="1" dirty="0"/>
          </a:p>
          <a:p>
            <a:r>
              <a:rPr lang="en-US" sz="2000" b="1" dirty="0"/>
              <a:t>types/*-event-</a:t>
            </a:r>
            <a:r>
              <a:rPr lang="en-US" sz="2000" b="1" dirty="0" err="1"/>
              <a:t>response.type.ts</a:t>
            </a:r>
            <a:endParaRPr lang="en-US" sz="2000" b="1" dirty="0"/>
          </a:p>
          <a:p>
            <a:r>
              <a:rPr lang="en-US" sz="2000" b="1" dirty="0"/>
              <a:t>types/*-event-handler-</a:t>
            </a:r>
            <a:r>
              <a:rPr lang="en-US" sz="2000" b="1" dirty="0" err="1"/>
              <a:t>controller.type.ts</a:t>
            </a:r>
            <a:endParaRPr lang="en-US" sz="2000" b="1" dirty="0"/>
          </a:p>
          <a:p>
            <a:r>
              <a:rPr lang="en-US" sz="2000" dirty="0"/>
              <a:t>types/event-handler-</a:t>
            </a:r>
            <a:r>
              <a:rPr lang="en-US" sz="2000" dirty="0" err="1"/>
              <a:t>controller.type.ts</a:t>
            </a:r>
            <a:endParaRPr lang="uk-UA" sz="2000" dirty="0"/>
          </a:p>
        </p:txBody>
      </p:sp>
      <p:pic>
        <p:nvPicPr>
          <p:cNvPr id="6" name="Рисунок 5">
            <a:extLst>
              <a:ext uri="{FF2B5EF4-FFF2-40B4-BE49-F238E27FC236}">
                <a16:creationId xmlns:a16="http://schemas.microsoft.com/office/drawing/2014/main" id="{1C0123DF-8921-08C6-BC7C-F6B149D41D35}"/>
              </a:ext>
            </a:extLst>
          </p:cNvPr>
          <p:cNvPicPr>
            <a:picLocks noChangeAspect="1"/>
          </p:cNvPicPr>
          <p:nvPr/>
        </p:nvPicPr>
        <p:blipFill>
          <a:blip r:embed="rId2"/>
          <a:stretch>
            <a:fillRect/>
          </a:stretch>
        </p:blipFill>
        <p:spPr>
          <a:xfrm>
            <a:off x="6096000" y="0"/>
            <a:ext cx="6096010" cy="321416"/>
          </a:xfrm>
          <a:prstGeom prst="rect">
            <a:avLst/>
          </a:prstGeom>
        </p:spPr>
      </p:pic>
      <p:pic>
        <p:nvPicPr>
          <p:cNvPr id="8" name="Рисунок 7">
            <a:extLst>
              <a:ext uri="{FF2B5EF4-FFF2-40B4-BE49-F238E27FC236}">
                <a16:creationId xmlns:a16="http://schemas.microsoft.com/office/drawing/2014/main" id="{22F2A046-0067-F859-28CF-BE52A3D51098}"/>
              </a:ext>
            </a:extLst>
          </p:cNvPr>
          <p:cNvPicPr>
            <a:picLocks noChangeAspect="1"/>
          </p:cNvPicPr>
          <p:nvPr/>
        </p:nvPicPr>
        <p:blipFill>
          <a:blip r:embed="rId3"/>
          <a:stretch>
            <a:fillRect/>
          </a:stretch>
        </p:blipFill>
        <p:spPr>
          <a:xfrm>
            <a:off x="6096000" y="457200"/>
            <a:ext cx="6096000" cy="604697"/>
          </a:xfrm>
          <a:prstGeom prst="rect">
            <a:avLst/>
          </a:prstGeom>
        </p:spPr>
      </p:pic>
      <p:pic>
        <p:nvPicPr>
          <p:cNvPr id="11" name="Рисунок 10">
            <a:extLst>
              <a:ext uri="{FF2B5EF4-FFF2-40B4-BE49-F238E27FC236}">
                <a16:creationId xmlns:a16="http://schemas.microsoft.com/office/drawing/2014/main" id="{18021F8E-E27A-6A25-7E26-DA2B1F991999}"/>
              </a:ext>
            </a:extLst>
          </p:cNvPr>
          <p:cNvPicPr>
            <a:picLocks noChangeAspect="1"/>
          </p:cNvPicPr>
          <p:nvPr/>
        </p:nvPicPr>
        <p:blipFill>
          <a:blip r:embed="rId4"/>
          <a:stretch>
            <a:fillRect/>
          </a:stretch>
        </p:blipFill>
        <p:spPr>
          <a:xfrm>
            <a:off x="6096000" y="1195387"/>
            <a:ext cx="6096000" cy="985157"/>
          </a:xfrm>
          <a:prstGeom prst="rect">
            <a:avLst/>
          </a:prstGeom>
        </p:spPr>
      </p:pic>
    </p:spTree>
    <p:extLst>
      <p:ext uri="{BB962C8B-B14F-4D97-AF65-F5344CB8AC3E}">
        <p14:creationId xmlns:p14="http://schemas.microsoft.com/office/powerpoint/2010/main" val="1153479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79CD85-1FBE-930C-111E-F1BBBFA9592E}"/>
              </a:ext>
            </a:extLst>
          </p:cNvPr>
          <p:cNvSpPr>
            <a:spLocks noGrp="1"/>
          </p:cNvSpPr>
          <p:nvPr>
            <p:ph type="title"/>
          </p:nvPr>
        </p:nvSpPr>
        <p:spPr/>
        <p:txBody>
          <a:bodyPr>
            <a:normAutofit fontScale="90000"/>
          </a:bodyPr>
          <a:lstStyle/>
          <a:p>
            <a:r>
              <a:rPr lang="en-US" dirty="0"/>
              <a:t>Microservices configuration</a:t>
            </a:r>
            <a:br>
              <a:rPr lang="en-US" dirty="0"/>
            </a:br>
            <a:r>
              <a:rPr lang="en-US" dirty="0"/>
              <a:t>Event handler</a:t>
            </a:r>
            <a:endParaRPr lang="uk-UA" dirty="0"/>
          </a:p>
        </p:txBody>
      </p:sp>
      <p:sp>
        <p:nvSpPr>
          <p:cNvPr id="4" name="Місце для тексту 3">
            <a:extLst>
              <a:ext uri="{FF2B5EF4-FFF2-40B4-BE49-F238E27FC236}">
                <a16:creationId xmlns:a16="http://schemas.microsoft.com/office/drawing/2014/main" id="{A774AB96-C5F6-E3CC-8148-B6452CFF3180}"/>
              </a:ext>
            </a:extLst>
          </p:cNvPr>
          <p:cNvSpPr>
            <a:spLocks noGrp="1"/>
          </p:cNvSpPr>
          <p:nvPr>
            <p:ph type="body" sz="half" idx="2"/>
          </p:nvPr>
        </p:nvSpPr>
        <p:spPr>
          <a:xfrm>
            <a:off x="484551" y="2514600"/>
            <a:ext cx="5511299" cy="3354388"/>
          </a:xfrm>
        </p:spPr>
        <p:txBody>
          <a:bodyPr>
            <a:normAutofit fontScale="92500"/>
          </a:bodyPr>
          <a:lstStyle/>
          <a:p>
            <a:r>
              <a:rPr lang="en-US" dirty="0"/>
              <a:t>constants/*-event-</a:t>
            </a:r>
            <a:r>
              <a:rPr lang="en-US" dirty="0" err="1"/>
              <a:t>type.const.ts</a:t>
            </a:r>
            <a:endParaRPr lang="en-US" dirty="0"/>
          </a:p>
          <a:p>
            <a:r>
              <a:rPr lang="en-US" dirty="0"/>
              <a:t>events/*.</a:t>
            </a:r>
            <a:r>
              <a:rPr lang="en-US" dirty="0" err="1"/>
              <a:t>event.ts</a:t>
            </a:r>
            <a:endParaRPr lang="en-US" dirty="0"/>
          </a:p>
          <a:p>
            <a:r>
              <a:rPr lang="en-US" dirty="0"/>
              <a:t>types/*-</a:t>
            </a:r>
            <a:r>
              <a:rPr lang="en-US" dirty="0" err="1"/>
              <a:t>event.type.ts</a:t>
            </a:r>
            <a:endParaRPr lang="en-US" dirty="0"/>
          </a:p>
          <a:p>
            <a:r>
              <a:rPr lang="en-US" dirty="0"/>
              <a:t>types/*-event-</a:t>
            </a:r>
            <a:r>
              <a:rPr lang="en-US" dirty="0" err="1"/>
              <a:t>response.type.ts</a:t>
            </a:r>
            <a:endParaRPr lang="en-US" dirty="0"/>
          </a:p>
          <a:p>
            <a:r>
              <a:rPr lang="en-US" dirty="0"/>
              <a:t>types/*-event-handler-</a:t>
            </a:r>
            <a:r>
              <a:rPr lang="en-US" dirty="0" err="1"/>
              <a:t>controller.type.ts</a:t>
            </a:r>
            <a:endParaRPr lang="en-US" dirty="0"/>
          </a:p>
          <a:p>
            <a:r>
              <a:rPr lang="en-US" b="1" dirty="0"/>
              <a:t>types/event-handler-</a:t>
            </a:r>
            <a:r>
              <a:rPr lang="en-US" b="1" dirty="0" err="1"/>
              <a:t>controller.type.ts</a:t>
            </a:r>
            <a:endParaRPr lang="uk-UA" b="1" dirty="0"/>
          </a:p>
          <a:p>
            <a:endParaRPr lang="uk-UA" dirty="0"/>
          </a:p>
          <a:p>
            <a:endParaRPr lang="uk-UA" dirty="0"/>
          </a:p>
          <a:p>
            <a:endParaRPr lang="uk-UA" dirty="0"/>
          </a:p>
        </p:txBody>
      </p:sp>
      <p:pic>
        <p:nvPicPr>
          <p:cNvPr id="8" name="Рисунок 7">
            <a:extLst>
              <a:ext uri="{FF2B5EF4-FFF2-40B4-BE49-F238E27FC236}">
                <a16:creationId xmlns:a16="http://schemas.microsoft.com/office/drawing/2014/main" id="{782AB17F-ECF2-6C2F-3F5A-20A3E7F308BB}"/>
              </a:ext>
            </a:extLst>
          </p:cNvPr>
          <p:cNvPicPr>
            <a:picLocks noChangeAspect="1"/>
          </p:cNvPicPr>
          <p:nvPr/>
        </p:nvPicPr>
        <p:blipFill>
          <a:blip r:embed="rId2"/>
          <a:stretch>
            <a:fillRect/>
          </a:stretch>
        </p:blipFill>
        <p:spPr>
          <a:xfrm>
            <a:off x="6096000" y="0"/>
            <a:ext cx="6096000" cy="2486169"/>
          </a:xfrm>
          <a:prstGeom prst="rect">
            <a:avLst/>
          </a:prstGeom>
        </p:spPr>
      </p:pic>
    </p:spTree>
    <p:extLst>
      <p:ext uri="{BB962C8B-B14F-4D97-AF65-F5344CB8AC3E}">
        <p14:creationId xmlns:p14="http://schemas.microsoft.com/office/powerpoint/2010/main" val="3283512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79CD85-1FBE-930C-111E-F1BBBFA9592E}"/>
              </a:ext>
            </a:extLst>
          </p:cNvPr>
          <p:cNvSpPr>
            <a:spLocks noGrp="1"/>
          </p:cNvSpPr>
          <p:nvPr>
            <p:ph type="title"/>
          </p:nvPr>
        </p:nvSpPr>
        <p:spPr>
          <a:xfrm>
            <a:off x="484551" y="457200"/>
            <a:ext cx="5537425" cy="1600200"/>
          </a:xfrm>
        </p:spPr>
        <p:txBody>
          <a:bodyPr>
            <a:normAutofit fontScale="90000"/>
          </a:bodyPr>
          <a:lstStyle/>
          <a:p>
            <a:r>
              <a:rPr lang="en-US" dirty="0"/>
              <a:t>Microservices configuration</a:t>
            </a:r>
            <a:br>
              <a:rPr lang="en-US" dirty="0"/>
            </a:br>
            <a:r>
              <a:rPr lang="en-US" dirty="0"/>
              <a:t>Implement event handler</a:t>
            </a:r>
            <a:endParaRPr lang="uk-UA" dirty="0"/>
          </a:p>
        </p:txBody>
      </p:sp>
      <p:pic>
        <p:nvPicPr>
          <p:cNvPr id="5" name="Рисунок 4">
            <a:extLst>
              <a:ext uri="{FF2B5EF4-FFF2-40B4-BE49-F238E27FC236}">
                <a16:creationId xmlns:a16="http://schemas.microsoft.com/office/drawing/2014/main" id="{BD3AFD93-C3DD-7006-1068-494620138607}"/>
              </a:ext>
            </a:extLst>
          </p:cNvPr>
          <p:cNvPicPr>
            <a:picLocks noChangeAspect="1"/>
          </p:cNvPicPr>
          <p:nvPr/>
        </p:nvPicPr>
        <p:blipFill>
          <a:blip r:embed="rId2"/>
          <a:stretch>
            <a:fillRect/>
          </a:stretch>
        </p:blipFill>
        <p:spPr>
          <a:xfrm>
            <a:off x="6096000" y="0"/>
            <a:ext cx="6096000" cy="5302750"/>
          </a:xfrm>
          <a:prstGeom prst="rect">
            <a:avLst/>
          </a:prstGeom>
        </p:spPr>
      </p:pic>
      <p:pic>
        <p:nvPicPr>
          <p:cNvPr id="7" name="Рисунок 6">
            <a:extLst>
              <a:ext uri="{FF2B5EF4-FFF2-40B4-BE49-F238E27FC236}">
                <a16:creationId xmlns:a16="http://schemas.microsoft.com/office/drawing/2014/main" id="{FB1DF287-AAA8-B034-AC1D-C663C97EDE2E}"/>
              </a:ext>
            </a:extLst>
          </p:cNvPr>
          <p:cNvPicPr>
            <a:picLocks noChangeAspect="1"/>
          </p:cNvPicPr>
          <p:nvPr/>
        </p:nvPicPr>
        <p:blipFill>
          <a:blip r:embed="rId3"/>
          <a:stretch>
            <a:fillRect/>
          </a:stretch>
        </p:blipFill>
        <p:spPr>
          <a:xfrm>
            <a:off x="588736" y="2506303"/>
            <a:ext cx="5433240" cy="1564636"/>
          </a:xfrm>
          <a:prstGeom prst="rect">
            <a:avLst/>
          </a:prstGeom>
        </p:spPr>
      </p:pic>
      <p:pic>
        <p:nvPicPr>
          <p:cNvPr id="10" name="Рисунок 9">
            <a:extLst>
              <a:ext uri="{FF2B5EF4-FFF2-40B4-BE49-F238E27FC236}">
                <a16:creationId xmlns:a16="http://schemas.microsoft.com/office/drawing/2014/main" id="{5137228F-CFE4-178D-7625-DA2CDD89A00F}"/>
              </a:ext>
            </a:extLst>
          </p:cNvPr>
          <p:cNvPicPr>
            <a:picLocks noChangeAspect="1"/>
          </p:cNvPicPr>
          <p:nvPr/>
        </p:nvPicPr>
        <p:blipFill>
          <a:blip r:embed="rId4"/>
          <a:stretch>
            <a:fillRect/>
          </a:stretch>
        </p:blipFill>
        <p:spPr>
          <a:xfrm>
            <a:off x="588736" y="4332549"/>
            <a:ext cx="5433240" cy="2525451"/>
          </a:xfrm>
          <a:prstGeom prst="rect">
            <a:avLst/>
          </a:prstGeom>
        </p:spPr>
      </p:pic>
    </p:spTree>
    <p:extLst>
      <p:ext uri="{BB962C8B-B14F-4D97-AF65-F5344CB8AC3E}">
        <p14:creationId xmlns:p14="http://schemas.microsoft.com/office/powerpoint/2010/main" val="217540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a:xfrm>
            <a:off x="484552" y="457200"/>
            <a:ext cx="11315562" cy="2724151"/>
          </a:xfrm>
        </p:spPr>
        <p:txBody>
          <a:bodyPr/>
          <a:lstStyle/>
          <a:p>
            <a:r>
              <a:rPr lang="en-US" b="1" dirty="0"/>
              <a:t>2. Database Setup with PostgreSQL</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Design tables: User, Book, and Review.</a:t>
            </a:r>
          </a:p>
          <a:p>
            <a:pPr marL="342900" indent="-342900">
              <a:buFont typeface="Arial" panose="020B0604020202020204" pitchFamily="34" charset="0"/>
              <a:buChar char="•"/>
            </a:pPr>
            <a:r>
              <a:rPr lang="en-US" dirty="0"/>
              <a:t>Seed database with books.</a:t>
            </a:r>
          </a:p>
          <a:p>
            <a:pPr marL="342900" indent="-342900">
              <a:buFont typeface="Arial" panose="020B0604020202020204" pitchFamily="34" charset="0"/>
              <a:buChar char="•"/>
            </a:pPr>
            <a:r>
              <a:rPr lang="en-US" dirty="0"/>
              <a:t>Initialize a PostgreSQL instance on GCP or locally.</a:t>
            </a:r>
            <a:endParaRPr lang="uk-UA" dirty="0"/>
          </a:p>
        </p:txBody>
      </p:sp>
    </p:spTree>
    <p:extLst>
      <p:ext uri="{BB962C8B-B14F-4D97-AF65-F5344CB8AC3E}">
        <p14:creationId xmlns:p14="http://schemas.microsoft.com/office/powerpoint/2010/main" val="2674083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1F4135-B19D-3113-B3C4-EDF21DB44459}"/>
              </a:ext>
            </a:extLst>
          </p:cNvPr>
          <p:cNvSpPr>
            <a:spLocks noGrp="1"/>
          </p:cNvSpPr>
          <p:nvPr>
            <p:ph type="title"/>
          </p:nvPr>
        </p:nvSpPr>
        <p:spPr/>
        <p:txBody>
          <a:bodyPr/>
          <a:lstStyle/>
          <a:p>
            <a:pPr algn="ctr"/>
            <a:r>
              <a:rPr lang="en-US" dirty="0"/>
              <a:t>Database structure</a:t>
            </a:r>
            <a:endParaRPr lang="uk-UA" dirty="0"/>
          </a:p>
        </p:txBody>
      </p:sp>
    </p:spTree>
    <p:extLst>
      <p:ext uri="{BB962C8B-B14F-4D97-AF65-F5344CB8AC3E}">
        <p14:creationId xmlns:p14="http://schemas.microsoft.com/office/powerpoint/2010/main" val="99940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DFDF4B-F8B2-F5BD-0223-7FF98D8110C7}"/>
              </a:ext>
            </a:extLst>
          </p:cNvPr>
          <p:cNvSpPr>
            <a:spLocks noGrp="1"/>
          </p:cNvSpPr>
          <p:nvPr>
            <p:ph type="title"/>
          </p:nvPr>
        </p:nvSpPr>
        <p:spPr/>
        <p:txBody>
          <a:bodyPr/>
          <a:lstStyle/>
          <a:p>
            <a:r>
              <a:rPr lang="en-US" dirty="0"/>
              <a:t>Entity-Relationship Diagram</a:t>
            </a:r>
            <a:endParaRPr lang="uk-UA" dirty="0"/>
          </a:p>
        </p:txBody>
      </p:sp>
      <p:graphicFrame>
        <p:nvGraphicFramePr>
          <p:cNvPr id="5" name="Об'єкт 4">
            <a:extLst>
              <a:ext uri="{FF2B5EF4-FFF2-40B4-BE49-F238E27FC236}">
                <a16:creationId xmlns:a16="http://schemas.microsoft.com/office/drawing/2014/main" id="{F26126C1-0C4E-DC39-5A8D-36FCF419EE7E}"/>
              </a:ext>
            </a:extLst>
          </p:cNvPr>
          <p:cNvGraphicFramePr>
            <a:graphicFrameLocks noChangeAspect="1"/>
          </p:cNvGraphicFramePr>
          <p:nvPr>
            <p:extLst>
              <p:ext uri="{D42A27DB-BD31-4B8C-83A1-F6EECF244321}">
                <p14:modId xmlns:p14="http://schemas.microsoft.com/office/powerpoint/2010/main" val="2569652069"/>
              </p:ext>
            </p:extLst>
          </p:nvPr>
        </p:nvGraphicFramePr>
        <p:xfrm>
          <a:off x="1855176" y="2402083"/>
          <a:ext cx="8128000" cy="4149725"/>
        </p:xfrm>
        <a:graphic>
          <a:graphicData uri="http://schemas.openxmlformats.org/presentationml/2006/ole">
            <mc:AlternateContent xmlns:mc="http://schemas.openxmlformats.org/markup-compatibility/2006">
              <mc:Choice xmlns:v="urn:schemas-microsoft-com:vml" Requires="v">
                <p:oleObj r:id="rId2" imgW="24562003" imgH="12538383" progId="">
                  <p:embed/>
                </p:oleObj>
              </mc:Choice>
              <mc:Fallback>
                <p:oleObj r:id="rId2" imgW="24562003" imgH="12538383" progId="">
                  <p:embed/>
                  <p:pic>
                    <p:nvPicPr>
                      <p:cNvPr id="5" name="Об'єкт 4">
                        <a:extLst>
                          <a:ext uri="{FF2B5EF4-FFF2-40B4-BE49-F238E27FC236}">
                            <a16:creationId xmlns:a16="http://schemas.microsoft.com/office/drawing/2014/main" id="{F26126C1-0C4E-DC39-5A8D-36FCF419EE7E}"/>
                          </a:ext>
                        </a:extLst>
                      </p:cNvPr>
                      <p:cNvPicPr/>
                      <p:nvPr/>
                    </p:nvPicPr>
                    <p:blipFill>
                      <a:blip r:embed="rId3"/>
                      <a:stretch>
                        <a:fillRect/>
                      </a:stretch>
                    </p:blipFill>
                    <p:spPr>
                      <a:xfrm>
                        <a:off x="1855176" y="2402083"/>
                        <a:ext cx="8128000" cy="4149725"/>
                      </a:xfrm>
                      <a:prstGeom prst="rect">
                        <a:avLst/>
                      </a:prstGeom>
                    </p:spPr>
                  </p:pic>
                </p:oleObj>
              </mc:Fallback>
            </mc:AlternateContent>
          </a:graphicData>
        </a:graphic>
      </p:graphicFrame>
    </p:spTree>
    <p:extLst>
      <p:ext uri="{BB962C8B-B14F-4D97-AF65-F5344CB8AC3E}">
        <p14:creationId xmlns:p14="http://schemas.microsoft.com/office/powerpoint/2010/main" val="294218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D0BD5D-38DA-B05C-5DDC-ED20C2B80729}"/>
              </a:ext>
            </a:extLst>
          </p:cNvPr>
          <p:cNvSpPr>
            <a:spLocks noGrp="1"/>
          </p:cNvSpPr>
          <p:nvPr>
            <p:ph type="title"/>
          </p:nvPr>
        </p:nvSpPr>
        <p:spPr/>
        <p:txBody>
          <a:bodyPr/>
          <a:lstStyle/>
          <a:p>
            <a:r>
              <a:rPr lang="en-US" dirty="0"/>
              <a:t>Structure</a:t>
            </a:r>
            <a:endParaRPr lang="uk-UA" dirty="0"/>
          </a:p>
        </p:txBody>
      </p:sp>
      <p:sp>
        <p:nvSpPr>
          <p:cNvPr id="3" name="Місце для вмісту 2">
            <a:extLst>
              <a:ext uri="{FF2B5EF4-FFF2-40B4-BE49-F238E27FC236}">
                <a16:creationId xmlns:a16="http://schemas.microsoft.com/office/drawing/2014/main" id="{31E256EB-B485-8439-36FF-7EAEDA8808AE}"/>
              </a:ext>
            </a:extLst>
          </p:cNvPr>
          <p:cNvSpPr>
            <a:spLocks noGrp="1"/>
          </p:cNvSpPr>
          <p:nvPr>
            <p:ph idx="1"/>
          </p:nvPr>
        </p:nvSpPr>
        <p:spPr/>
        <p:txBody>
          <a:bodyPr>
            <a:normAutofit/>
          </a:bodyPr>
          <a:lstStyle/>
          <a:p>
            <a:pPr marL="457200" indent="-457200">
              <a:buFont typeface="+mj-lt"/>
              <a:buAutoNum type="arabicPeriod"/>
            </a:pPr>
            <a:r>
              <a:rPr lang="en-US" dirty="0"/>
              <a:t>Project setup</a:t>
            </a:r>
            <a:endParaRPr lang="uk-UA" dirty="0"/>
          </a:p>
          <a:p>
            <a:pPr marL="457200" indent="-457200">
              <a:buFont typeface="+mj-lt"/>
              <a:buAutoNum type="arabicPeriod"/>
            </a:pPr>
            <a:r>
              <a:rPr lang="en-US" dirty="0"/>
              <a:t>Database Setup with PostgreSQL</a:t>
            </a:r>
          </a:p>
          <a:p>
            <a:pPr marL="457200" indent="-457200">
              <a:buFont typeface="+mj-lt"/>
              <a:buAutoNum type="arabicPeriod"/>
            </a:pPr>
            <a:r>
              <a:rPr lang="en-US" dirty="0"/>
              <a:t>Deployment and Maintenance of Distribution System</a:t>
            </a:r>
          </a:p>
          <a:p>
            <a:pPr marL="457200" indent="-457200">
              <a:buFont typeface="+mj-lt"/>
              <a:buAutoNum type="arabicPeriod"/>
            </a:pPr>
            <a:r>
              <a:rPr lang="en-US" dirty="0"/>
              <a:t>Book Service with Elasticsearch and PostgreSQL-based Cache</a:t>
            </a:r>
          </a:p>
          <a:p>
            <a:pPr marL="457200" indent="-457200">
              <a:buFont typeface="+mj-lt"/>
              <a:buAutoNum type="arabicPeriod"/>
            </a:pPr>
            <a:r>
              <a:rPr lang="en-US" dirty="0"/>
              <a:t>Review Service with Kafka and Distributed Transactions</a:t>
            </a:r>
          </a:p>
          <a:p>
            <a:pPr marL="457200" indent="-457200">
              <a:buFont typeface="+mj-lt"/>
              <a:buAutoNum type="arabicPeriod"/>
            </a:pPr>
            <a:r>
              <a:rPr lang="en-US" dirty="0"/>
              <a:t>User Service with GCP Identity Platform</a:t>
            </a:r>
          </a:p>
          <a:p>
            <a:pPr marL="457200" indent="-457200">
              <a:buFont typeface="+mj-lt"/>
              <a:buAutoNum type="arabicPeriod"/>
            </a:pPr>
            <a:r>
              <a:rPr lang="en-US" dirty="0"/>
              <a:t>Unit Testing</a:t>
            </a:r>
          </a:p>
        </p:txBody>
      </p:sp>
    </p:spTree>
    <p:extLst>
      <p:ext uri="{BB962C8B-B14F-4D97-AF65-F5344CB8AC3E}">
        <p14:creationId xmlns:p14="http://schemas.microsoft.com/office/powerpoint/2010/main" val="171085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082CDA-9134-8084-EB9B-DEB5B0EA2957}"/>
              </a:ext>
            </a:extLst>
          </p:cNvPr>
          <p:cNvSpPr>
            <a:spLocks noGrp="1"/>
          </p:cNvSpPr>
          <p:nvPr>
            <p:ph type="title"/>
          </p:nvPr>
        </p:nvSpPr>
        <p:spPr/>
        <p:txBody>
          <a:bodyPr/>
          <a:lstStyle/>
          <a:p>
            <a:pPr algn="ctr"/>
            <a:r>
              <a:rPr lang="en-US" dirty="0"/>
              <a:t>Reusable repositories library</a:t>
            </a:r>
            <a:endParaRPr lang="uk-UA" dirty="0"/>
          </a:p>
        </p:txBody>
      </p:sp>
    </p:spTree>
    <p:extLst>
      <p:ext uri="{BB962C8B-B14F-4D97-AF65-F5344CB8AC3E}">
        <p14:creationId xmlns:p14="http://schemas.microsoft.com/office/powerpoint/2010/main" val="3554921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D93ECF6-B26F-AE6E-BCBA-459B00E5336E}"/>
              </a:ext>
            </a:extLst>
          </p:cNvPr>
          <p:cNvSpPr>
            <a:spLocks noGrp="1"/>
          </p:cNvSpPr>
          <p:nvPr>
            <p:ph type="title"/>
          </p:nvPr>
        </p:nvSpPr>
        <p:spPr/>
        <p:txBody>
          <a:bodyPr/>
          <a:lstStyle/>
          <a:p>
            <a:r>
              <a:rPr lang="en-US" dirty="0"/>
              <a:t>Structure</a:t>
            </a:r>
            <a:endParaRPr lang="uk-UA" dirty="0"/>
          </a:p>
        </p:txBody>
      </p:sp>
      <p:sp>
        <p:nvSpPr>
          <p:cNvPr id="5" name="Місце для тексту 4">
            <a:extLst>
              <a:ext uri="{FF2B5EF4-FFF2-40B4-BE49-F238E27FC236}">
                <a16:creationId xmlns:a16="http://schemas.microsoft.com/office/drawing/2014/main" id="{1F60033E-6A2A-CE09-D723-F0CC53608A7B}"/>
              </a:ext>
            </a:extLst>
          </p:cNvPr>
          <p:cNvSpPr>
            <a:spLocks noGrp="1"/>
          </p:cNvSpPr>
          <p:nvPr>
            <p:ph type="body" sz="half" idx="2"/>
          </p:nvPr>
        </p:nvSpPr>
        <p:spPr/>
        <p:txBody>
          <a:bodyPr/>
          <a:lstStyle/>
          <a:p>
            <a:r>
              <a:rPr lang="en-US" dirty="0"/>
              <a:t>Tightly coupled entities in own namespace</a:t>
            </a:r>
          </a:p>
          <a:p>
            <a:r>
              <a:rPr lang="en-US" dirty="0"/>
              <a:t>Entities define schema</a:t>
            </a:r>
          </a:p>
          <a:p>
            <a:r>
              <a:rPr lang="en-US" dirty="0"/>
              <a:t>Repositories provide DAL</a:t>
            </a:r>
          </a:p>
          <a:p>
            <a:endParaRPr lang="en-US" dirty="0"/>
          </a:p>
          <a:p>
            <a:endParaRPr lang="uk-UA" dirty="0"/>
          </a:p>
        </p:txBody>
      </p:sp>
      <p:pic>
        <p:nvPicPr>
          <p:cNvPr id="7" name="Рисунок 6">
            <a:extLst>
              <a:ext uri="{FF2B5EF4-FFF2-40B4-BE49-F238E27FC236}">
                <a16:creationId xmlns:a16="http://schemas.microsoft.com/office/drawing/2014/main" id="{0D4DAB65-BD46-81D5-3E3E-A1483D287CDB}"/>
              </a:ext>
            </a:extLst>
          </p:cNvPr>
          <p:cNvPicPr>
            <a:picLocks noChangeAspect="1"/>
          </p:cNvPicPr>
          <p:nvPr/>
        </p:nvPicPr>
        <p:blipFill>
          <a:blip r:embed="rId2"/>
          <a:stretch>
            <a:fillRect/>
          </a:stretch>
        </p:blipFill>
        <p:spPr>
          <a:xfrm>
            <a:off x="6096000" y="0"/>
            <a:ext cx="4502331" cy="6851876"/>
          </a:xfrm>
          <a:prstGeom prst="rect">
            <a:avLst/>
          </a:prstGeom>
        </p:spPr>
      </p:pic>
    </p:spTree>
    <p:extLst>
      <p:ext uri="{BB962C8B-B14F-4D97-AF65-F5344CB8AC3E}">
        <p14:creationId xmlns:p14="http://schemas.microsoft.com/office/powerpoint/2010/main" val="2386785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D93ECF6-B26F-AE6E-BCBA-459B00E5336E}"/>
              </a:ext>
            </a:extLst>
          </p:cNvPr>
          <p:cNvSpPr>
            <a:spLocks noGrp="1"/>
          </p:cNvSpPr>
          <p:nvPr>
            <p:ph type="title"/>
          </p:nvPr>
        </p:nvSpPr>
        <p:spPr/>
        <p:txBody>
          <a:bodyPr/>
          <a:lstStyle/>
          <a:p>
            <a:r>
              <a:rPr lang="en-US" dirty="0"/>
              <a:t>Usage</a:t>
            </a:r>
            <a:endParaRPr lang="uk-UA" dirty="0"/>
          </a:p>
        </p:txBody>
      </p:sp>
      <p:sp>
        <p:nvSpPr>
          <p:cNvPr id="5" name="Місце для тексту 4">
            <a:extLst>
              <a:ext uri="{FF2B5EF4-FFF2-40B4-BE49-F238E27FC236}">
                <a16:creationId xmlns:a16="http://schemas.microsoft.com/office/drawing/2014/main" id="{1F60033E-6A2A-CE09-D723-F0CC53608A7B}"/>
              </a:ext>
            </a:extLst>
          </p:cNvPr>
          <p:cNvSpPr>
            <a:spLocks noGrp="1"/>
          </p:cNvSpPr>
          <p:nvPr>
            <p:ph type="body" sz="half" idx="2"/>
          </p:nvPr>
        </p:nvSpPr>
        <p:spPr/>
        <p:txBody>
          <a:bodyPr/>
          <a:lstStyle/>
          <a:p>
            <a:pPr marL="457200" indent="-457200">
              <a:buAutoNum type="arabicPeriod"/>
            </a:pPr>
            <a:r>
              <a:rPr lang="en-US" dirty="0"/>
              <a:t>Import database module, used models</a:t>
            </a:r>
          </a:p>
          <a:p>
            <a:pPr marL="457200" indent="-457200">
              <a:buAutoNum type="arabicPeriod"/>
            </a:pPr>
            <a:r>
              <a:rPr lang="en-US" dirty="0"/>
              <a:t>Provide needed repositories</a:t>
            </a:r>
          </a:p>
          <a:p>
            <a:pPr marL="457200" indent="-457200">
              <a:buAutoNum type="arabicPeriod"/>
            </a:pPr>
            <a:r>
              <a:rPr lang="en-US" dirty="0"/>
              <a:t>Use it</a:t>
            </a:r>
          </a:p>
          <a:p>
            <a:endParaRPr lang="en-US" dirty="0"/>
          </a:p>
          <a:p>
            <a:endParaRPr lang="uk-UA" dirty="0"/>
          </a:p>
        </p:txBody>
      </p:sp>
      <p:pic>
        <p:nvPicPr>
          <p:cNvPr id="4" name="Рисунок 3">
            <a:extLst>
              <a:ext uri="{FF2B5EF4-FFF2-40B4-BE49-F238E27FC236}">
                <a16:creationId xmlns:a16="http://schemas.microsoft.com/office/drawing/2014/main" id="{D8A659E5-A64C-AB44-1110-EFE8786A0358}"/>
              </a:ext>
            </a:extLst>
          </p:cNvPr>
          <p:cNvPicPr>
            <a:picLocks noChangeAspect="1"/>
          </p:cNvPicPr>
          <p:nvPr/>
        </p:nvPicPr>
        <p:blipFill>
          <a:blip r:embed="rId2"/>
          <a:stretch>
            <a:fillRect/>
          </a:stretch>
        </p:blipFill>
        <p:spPr>
          <a:xfrm>
            <a:off x="6096000" y="0"/>
            <a:ext cx="6096000" cy="2177143"/>
          </a:xfrm>
          <a:prstGeom prst="rect">
            <a:avLst/>
          </a:prstGeom>
        </p:spPr>
      </p:pic>
      <p:pic>
        <p:nvPicPr>
          <p:cNvPr id="8" name="Рисунок 7">
            <a:extLst>
              <a:ext uri="{FF2B5EF4-FFF2-40B4-BE49-F238E27FC236}">
                <a16:creationId xmlns:a16="http://schemas.microsoft.com/office/drawing/2014/main" id="{06A89237-864B-38E0-CD1B-5B799B79C3CF}"/>
              </a:ext>
            </a:extLst>
          </p:cNvPr>
          <p:cNvPicPr>
            <a:picLocks noChangeAspect="1"/>
          </p:cNvPicPr>
          <p:nvPr/>
        </p:nvPicPr>
        <p:blipFill>
          <a:blip r:embed="rId3"/>
          <a:stretch>
            <a:fillRect/>
          </a:stretch>
        </p:blipFill>
        <p:spPr>
          <a:xfrm>
            <a:off x="6096000" y="2591594"/>
            <a:ext cx="6096000" cy="3363310"/>
          </a:xfrm>
          <a:prstGeom prst="rect">
            <a:avLst/>
          </a:prstGeom>
        </p:spPr>
      </p:pic>
    </p:spTree>
    <p:extLst>
      <p:ext uri="{BB962C8B-B14F-4D97-AF65-F5344CB8AC3E}">
        <p14:creationId xmlns:p14="http://schemas.microsoft.com/office/powerpoint/2010/main" val="69918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A01FFD-BE18-53F2-2C09-EB870BEBC611}"/>
              </a:ext>
            </a:extLst>
          </p:cNvPr>
          <p:cNvSpPr>
            <a:spLocks noGrp="1"/>
          </p:cNvSpPr>
          <p:nvPr>
            <p:ph type="title"/>
          </p:nvPr>
        </p:nvSpPr>
        <p:spPr/>
        <p:txBody>
          <a:bodyPr/>
          <a:lstStyle/>
          <a:p>
            <a:pPr algn="ctr"/>
            <a:r>
              <a:rPr lang="en-US" dirty="0"/>
              <a:t>Database Module</a:t>
            </a:r>
            <a:endParaRPr lang="uk-UA" dirty="0"/>
          </a:p>
        </p:txBody>
      </p:sp>
    </p:spTree>
    <p:extLst>
      <p:ext uri="{BB962C8B-B14F-4D97-AF65-F5344CB8AC3E}">
        <p14:creationId xmlns:p14="http://schemas.microsoft.com/office/powerpoint/2010/main" val="184843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9CAA1E-D796-9149-6853-F49AD31DFEDE}"/>
              </a:ext>
            </a:extLst>
          </p:cNvPr>
          <p:cNvSpPr>
            <a:spLocks noGrp="1"/>
          </p:cNvSpPr>
          <p:nvPr>
            <p:ph type="title"/>
          </p:nvPr>
        </p:nvSpPr>
        <p:spPr/>
        <p:txBody>
          <a:bodyPr/>
          <a:lstStyle/>
          <a:p>
            <a:r>
              <a:rPr lang="en-US" dirty="0"/>
              <a:t>Database module structure</a:t>
            </a:r>
            <a:endParaRPr lang="uk-UA" dirty="0"/>
          </a:p>
        </p:txBody>
      </p:sp>
      <p:sp>
        <p:nvSpPr>
          <p:cNvPr id="4" name="Місце для тексту 3">
            <a:extLst>
              <a:ext uri="{FF2B5EF4-FFF2-40B4-BE49-F238E27FC236}">
                <a16:creationId xmlns:a16="http://schemas.microsoft.com/office/drawing/2014/main" id="{D3E0B692-3077-DF0F-2530-1C2888B6D4AF}"/>
              </a:ext>
            </a:extLst>
          </p:cNvPr>
          <p:cNvSpPr>
            <a:spLocks noGrp="1"/>
          </p:cNvSpPr>
          <p:nvPr>
            <p:ph type="body" sz="half" idx="2"/>
          </p:nvPr>
        </p:nvSpPr>
        <p:spPr/>
        <p:txBody>
          <a:bodyPr/>
          <a:lstStyle/>
          <a:p>
            <a:r>
              <a:rPr lang="en-US" dirty="0"/>
              <a:t>Entity and repository bases for code reuse</a:t>
            </a:r>
          </a:p>
          <a:p>
            <a:r>
              <a:rPr lang="en-US" dirty="0"/>
              <a:t>Module itself (DB connection logic)</a:t>
            </a:r>
          </a:p>
          <a:p>
            <a:r>
              <a:rPr lang="en-US" dirty="0"/>
              <a:t>Seeding logic</a:t>
            </a:r>
          </a:p>
        </p:txBody>
      </p:sp>
      <p:pic>
        <p:nvPicPr>
          <p:cNvPr id="6" name="Рисунок 5">
            <a:extLst>
              <a:ext uri="{FF2B5EF4-FFF2-40B4-BE49-F238E27FC236}">
                <a16:creationId xmlns:a16="http://schemas.microsoft.com/office/drawing/2014/main" id="{12B8B199-4652-7342-F5B9-2AE5761B18F9}"/>
              </a:ext>
            </a:extLst>
          </p:cNvPr>
          <p:cNvPicPr>
            <a:picLocks noChangeAspect="1"/>
          </p:cNvPicPr>
          <p:nvPr/>
        </p:nvPicPr>
        <p:blipFill>
          <a:blip r:embed="rId2"/>
          <a:stretch>
            <a:fillRect/>
          </a:stretch>
        </p:blipFill>
        <p:spPr>
          <a:xfrm>
            <a:off x="6086628" y="0"/>
            <a:ext cx="6105372" cy="5627690"/>
          </a:xfrm>
          <a:prstGeom prst="rect">
            <a:avLst/>
          </a:prstGeom>
        </p:spPr>
      </p:pic>
    </p:spTree>
    <p:extLst>
      <p:ext uri="{BB962C8B-B14F-4D97-AF65-F5344CB8AC3E}">
        <p14:creationId xmlns:p14="http://schemas.microsoft.com/office/powerpoint/2010/main" val="213172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0621C1-7179-772B-619A-76D931C25A9E}"/>
              </a:ext>
            </a:extLst>
          </p:cNvPr>
          <p:cNvSpPr>
            <a:spLocks noGrp="1"/>
          </p:cNvSpPr>
          <p:nvPr>
            <p:ph type="title"/>
          </p:nvPr>
        </p:nvSpPr>
        <p:spPr/>
        <p:txBody>
          <a:bodyPr/>
          <a:lstStyle/>
          <a:p>
            <a:r>
              <a:rPr lang="en-US" dirty="0"/>
              <a:t>Database module definition</a:t>
            </a:r>
            <a:endParaRPr lang="uk-UA" dirty="0"/>
          </a:p>
        </p:txBody>
      </p:sp>
      <p:sp>
        <p:nvSpPr>
          <p:cNvPr id="4" name="Місце для тексту 3">
            <a:extLst>
              <a:ext uri="{FF2B5EF4-FFF2-40B4-BE49-F238E27FC236}">
                <a16:creationId xmlns:a16="http://schemas.microsoft.com/office/drawing/2014/main" id="{E12F14D6-4838-C926-A50D-CBDFAF6DEA87}"/>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79404F7E-74D6-09A7-499A-EC1D5F17289B}"/>
              </a:ext>
            </a:extLst>
          </p:cNvPr>
          <p:cNvPicPr>
            <a:picLocks noChangeAspect="1"/>
          </p:cNvPicPr>
          <p:nvPr/>
        </p:nvPicPr>
        <p:blipFill>
          <a:blip r:embed="rId2"/>
          <a:stretch>
            <a:fillRect/>
          </a:stretch>
        </p:blipFill>
        <p:spPr>
          <a:xfrm>
            <a:off x="5949791" y="0"/>
            <a:ext cx="6398964" cy="6858000"/>
          </a:xfrm>
          <a:prstGeom prst="rect">
            <a:avLst/>
          </a:prstGeom>
        </p:spPr>
      </p:pic>
    </p:spTree>
    <p:extLst>
      <p:ext uri="{BB962C8B-B14F-4D97-AF65-F5344CB8AC3E}">
        <p14:creationId xmlns:p14="http://schemas.microsoft.com/office/powerpoint/2010/main" val="329758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D15342-9276-6618-F71E-700D2C7209D7}"/>
              </a:ext>
            </a:extLst>
          </p:cNvPr>
          <p:cNvSpPr>
            <a:spLocks noGrp="1"/>
          </p:cNvSpPr>
          <p:nvPr>
            <p:ph type="title"/>
          </p:nvPr>
        </p:nvSpPr>
        <p:spPr/>
        <p:txBody>
          <a:bodyPr/>
          <a:lstStyle/>
          <a:p>
            <a:r>
              <a:rPr lang="en-US" dirty="0"/>
              <a:t>Abstract repository</a:t>
            </a:r>
            <a:endParaRPr lang="uk-UA" dirty="0"/>
          </a:p>
        </p:txBody>
      </p:sp>
      <p:sp>
        <p:nvSpPr>
          <p:cNvPr id="4" name="Місце для тексту 3">
            <a:extLst>
              <a:ext uri="{FF2B5EF4-FFF2-40B4-BE49-F238E27FC236}">
                <a16:creationId xmlns:a16="http://schemas.microsoft.com/office/drawing/2014/main" id="{42940C89-0C28-C39B-7732-F1709730AE7C}"/>
              </a:ext>
            </a:extLst>
          </p:cNvPr>
          <p:cNvSpPr>
            <a:spLocks noGrp="1"/>
          </p:cNvSpPr>
          <p:nvPr>
            <p:ph type="body" sz="half" idx="2"/>
          </p:nvPr>
        </p:nvSpPr>
        <p:spPr/>
        <p:txBody>
          <a:bodyPr>
            <a:normAutofit/>
          </a:bodyPr>
          <a:lstStyle/>
          <a:p>
            <a:r>
              <a:rPr lang="en-US" dirty="0"/>
              <a:t>Extending base </a:t>
            </a:r>
            <a:r>
              <a:rPr lang="en-US" dirty="0" err="1"/>
              <a:t>typeorm</a:t>
            </a:r>
            <a:r>
              <a:rPr lang="en-US" dirty="0"/>
              <a:t> repositories DAL</a:t>
            </a:r>
          </a:p>
          <a:p>
            <a:r>
              <a:rPr lang="en-US" dirty="0"/>
              <a:t>Exposing only needed logic</a:t>
            </a:r>
          </a:p>
          <a:p>
            <a:r>
              <a:rPr lang="en-US" dirty="0"/>
              <a:t>Code reuse</a:t>
            </a:r>
            <a:endParaRPr lang="en-US" dirty="0">
              <a:solidFill>
                <a:schemeClr val="bg1">
                  <a:lumMod val="65000"/>
                </a:schemeClr>
              </a:solidFill>
            </a:endParaRPr>
          </a:p>
          <a:p>
            <a:r>
              <a:rPr lang="en-US" dirty="0">
                <a:solidFill>
                  <a:schemeClr val="bg1">
                    <a:lumMod val="65000"/>
                  </a:schemeClr>
                </a:solidFill>
              </a:rPr>
              <a:t>Fully decoupling DAL from BL</a:t>
            </a:r>
            <a:endParaRPr lang="en-US" dirty="0"/>
          </a:p>
          <a:p>
            <a:r>
              <a:rPr lang="en-US" dirty="0">
                <a:solidFill>
                  <a:schemeClr val="bg1">
                    <a:lumMod val="65000"/>
                  </a:schemeClr>
                </a:solidFill>
              </a:rPr>
              <a:t>ORM agnostic approach</a:t>
            </a:r>
          </a:p>
        </p:txBody>
      </p:sp>
      <p:pic>
        <p:nvPicPr>
          <p:cNvPr id="6" name="Рисунок 5">
            <a:extLst>
              <a:ext uri="{FF2B5EF4-FFF2-40B4-BE49-F238E27FC236}">
                <a16:creationId xmlns:a16="http://schemas.microsoft.com/office/drawing/2014/main" id="{6DA01CA6-0382-0C2F-0A13-DB3A4162607D}"/>
              </a:ext>
            </a:extLst>
          </p:cNvPr>
          <p:cNvPicPr>
            <a:picLocks noChangeAspect="1"/>
          </p:cNvPicPr>
          <p:nvPr/>
        </p:nvPicPr>
        <p:blipFill>
          <a:blip r:embed="rId2"/>
          <a:stretch>
            <a:fillRect/>
          </a:stretch>
        </p:blipFill>
        <p:spPr>
          <a:xfrm>
            <a:off x="6096000" y="0"/>
            <a:ext cx="6025116" cy="6858000"/>
          </a:xfrm>
          <a:prstGeom prst="rect">
            <a:avLst/>
          </a:prstGeom>
        </p:spPr>
      </p:pic>
    </p:spTree>
    <p:extLst>
      <p:ext uri="{BB962C8B-B14F-4D97-AF65-F5344CB8AC3E}">
        <p14:creationId xmlns:p14="http://schemas.microsoft.com/office/powerpoint/2010/main" val="246442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DEE16F-1B7F-7A5A-26A6-00214A6BCF85}"/>
              </a:ext>
            </a:extLst>
          </p:cNvPr>
          <p:cNvSpPr>
            <a:spLocks noGrp="1"/>
          </p:cNvSpPr>
          <p:nvPr>
            <p:ph type="title"/>
          </p:nvPr>
        </p:nvSpPr>
        <p:spPr/>
        <p:txBody>
          <a:bodyPr/>
          <a:lstStyle/>
          <a:p>
            <a:r>
              <a:rPr lang="en-US" dirty="0"/>
              <a:t>Abstract entity</a:t>
            </a:r>
            <a:endParaRPr lang="uk-UA" dirty="0"/>
          </a:p>
        </p:txBody>
      </p:sp>
      <p:sp>
        <p:nvSpPr>
          <p:cNvPr id="4" name="Місце для тексту 3">
            <a:extLst>
              <a:ext uri="{FF2B5EF4-FFF2-40B4-BE49-F238E27FC236}">
                <a16:creationId xmlns:a16="http://schemas.microsoft.com/office/drawing/2014/main" id="{F22DE9C9-7735-B0D4-AD0C-41A10C69A7A4}"/>
              </a:ext>
            </a:extLst>
          </p:cNvPr>
          <p:cNvSpPr>
            <a:spLocks noGrp="1"/>
          </p:cNvSpPr>
          <p:nvPr>
            <p:ph type="body" sz="half" idx="2"/>
          </p:nvPr>
        </p:nvSpPr>
        <p:spPr/>
        <p:txBody>
          <a:bodyPr/>
          <a:lstStyle/>
          <a:p>
            <a:r>
              <a:rPr lang="en-US" dirty="0"/>
              <a:t>Code reuse</a:t>
            </a:r>
            <a:endParaRPr lang="uk-UA" dirty="0"/>
          </a:p>
        </p:txBody>
      </p:sp>
      <p:pic>
        <p:nvPicPr>
          <p:cNvPr id="6" name="Рисунок 5">
            <a:extLst>
              <a:ext uri="{FF2B5EF4-FFF2-40B4-BE49-F238E27FC236}">
                <a16:creationId xmlns:a16="http://schemas.microsoft.com/office/drawing/2014/main" id="{2E82A2AF-33A1-87A8-C15F-8716D2921303}"/>
              </a:ext>
            </a:extLst>
          </p:cNvPr>
          <p:cNvPicPr>
            <a:picLocks noChangeAspect="1"/>
          </p:cNvPicPr>
          <p:nvPr/>
        </p:nvPicPr>
        <p:blipFill>
          <a:blip r:embed="rId2"/>
          <a:stretch>
            <a:fillRect/>
          </a:stretch>
        </p:blipFill>
        <p:spPr>
          <a:xfrm>
            <a:off x="6095999" y="0"/>
            <a:ext cx="6107803" cy="2747554"/>
          </a:xfrm>
          <a:prstGeom prst="rect">
            <a:avLst/>
          </a:prstGeom>
        </p:spPr>
      </p:pic>
    </p:spTree>
    <p:extLst>
      <p:ext uri="{BB962C8B-B14F-4D97-AF65-F5344CB8AC3E}">
        <p14:creationId xmlns:p14="http://schemas.microsoft.com/office/powerpoint/2010/main" val="1847983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1F4135-B19D-3113-B3C4-EDF21DB44459}"/>
              </a:ext>
            </a:extLst>
          </p:cNvPr>
          <p:cNvSpPr>
            <a:spLocks noGrp="1"/>
          </p:cNvSpPr>
          <p:nvPr>
            <p:ph type="title"/>
          </p:nvPr>
        </p:nvSpPr>
        <p:spPr/>
        <p:txBody>
          <a:bodyPr/>
          <a:lstStyle/>
          <a:p>
            <a:pPr algn="ctr"/>
            <a:r>
              <a:rPr lang="en-US" dirty="0"/>
              <a:t>Seeding</a:t>
            </a:r>
            <a:endParaRPr lang="uk-UA" dirty="0"/>
          </a:p>
        </p:txBody>
      </p:sp>
    </p:spTree>
    <p:extLst>
      <p:ext uri="{BB962C8B-B14F-4D97-AF65-F5344CB8AC3E}">
        <p14:creationId xmlns:p14="http://schemas.microsoft.com/office/powerpoint/2010/main" val="3080748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C248EC-83DA-E3F2-3BBD-6B3E3218C7D7}"/>
              </a:ext>
            </a:extLst>
          </p:cNvPr>
          <p:cNvSpPr>
            <a:spLocks noGrp="1"/>
          </p:cNvSpPr>
          <p:nvPr>
            <p:ph type="title"/>
          </p:nvPr>
        </p:nvSpPr>
        <p:spPr/>
        <p:txBody>
          <a:bodyPr/>
          <a:lstStyle/>
          <a:p>
            <a:r>
              <a:rPr lang="en-US" dirty="0"/>
              <a:t>Books seeder</a:t>
            </a:r>
            <a:br>
              <a:rPr lang="en-US" dirty="0"/>
            </a:br>
            <a:r>
              <a:rPr lang="en-US" dirty="0"/>
              <a:t>(seeding from dataset)</a:t>
            </a:r>
            <a:endParaRPr lang="uk-UA" dirty="0"/>
          </a:p>
        </p:txBody>
      </p:sp>
      <p:pic>
        <p:nvPicPr>
          <p:cNvPr id="6" name="Місце для зображення 5">
            <a:extLst>
              <a:ext uri="{FF2B5EF4-FFF2-40B4-BE49-F238E27FC236}">
                <a16:creationId xmlns:a16="http://schemas.microsoft.com/office/drawing/2014/main" id="{08877DD3-AF8A-8B78-2003-A3FC100787EC}"/>
              </a:ext>
            </a:extLst>
          </p:cNvPr>
          <p:cNvPicPr>
            <a:picLocks noGrp="1" noChangeAspect="1"/>
          </p:cNvPicPr>
          <p:nvPr>
            <p:ph type="pic" idx="1"/>
          </p:nvPr>
        </p:nvPicPr>
        <p:blipFill rotWithShape="1">
          <a:blip r:embed="rId2"/>
          <a:srcRect l="-1" r="-12431" b="-112"/>
          <a:stretch/>
        </p:blipFill>
        <p:spPr>
          <a:xfrm>
            <a:off x="6095999" y="-1"/>
            <a:ext cx="6097859" cy="6858001"/>
          </a:xfrm>
        </p:spPr>
      </p:pic>
      <p:sp>
        <p:nvSpPr>
          <p:cNvPr id="4" name="Місце для тексту 3">
            <a:extLst>
              <a:ext uri="{FF2B5EF4-FFF2-40B4-BE49-F238E27FC236}">
                <a16:creationId xmlns:a16="http://schemas.microsoft.com/office/drawing/2014/main" id="{B0F4477E-38F1-3100-AFA3-241DFE40DDA6}"/>
              </a:ext>
            </a:extLst>
          </p:cNvPr>
          <p:cNvSpPr>
            <a:spLocks noGrp="1"/>
          </p:cNvSpPr>
          <p:nvPr>
            <p:ph type="body" sz="half" idx="2"/>
          </p:nvPr>
        </p:nvSpPr>
        <p:spPr>
          <a:xfrm>
            <a:off x="484552" y="2514600"/>
            <a:ext cx="5211519" cy="3959720"/>
          </a:xfrm>
        </p:spPr>
        <p:txBody>
          <a:bodyPr>
            <a:normAutofit fontScale="85000" lnSpcReduction="20000"/>
          </a:bodyPr>
          <a:lstStyle/>
          <a:p>
            <a:r>
              <a:rPr lang="en-US" dirty="0"/>
              <a:t>Streaming data from file</a:t>
            </a:r>
          </a:p>
          <a:p>
            <a:r>
              <a:rPr lang="en-US" dirty="0"/>
              <a:t>Using scramjet for batching and backpressure handling</a:t>
            </a:r>
          </a:p>
          <a:p>
            <a:r>
              <a:rPr lang="en-US" dirty="0"/>
              <a:t>Using Cloud Store as data store</a:t>
            </a:r>
          </a:p>
          <a:p>
            <a:r>
              <a:rPr lang="en-US" dirty="0"/>
              <a:t>Converting from csv on the fly</a:t>
            </a:r>
          </a:p>
          <a:p>
            <a:r>
              <a:rPr lang="en-US" dirty="0"/>
              <a:t>Using official Amazon books dataset</a:t>
            </a:r>
          </a:p>
          <a:p>
            <a:r>
              <a:rPr lang="en-US" dirty="0">
                <a:solidFill>
                  <a:schemeClr val="tx1">
                    <a:lumMod val="50000"/>
                    <a:lumOff val="50000"/>
                  </a:schemeClr>
                </a:solidFill>
              </a:rPr>
              <a:t>(212404 unique books)</a:t>
            </a:r>
          </a:p>
          <a:p>
            <a:endParaRPr lang="en-US" dirty="0">
              <a:solidFill>
                <a:schemeClr val="tx1">
                  <a:lumMod val="50000"/>
                  <a:lumOff val="50000"/>
                </a:schemeClr>
              </a:solidFill>
            </a:endParaRPr>
          </a:p>
          <a:p>
            <a:r>
              <a:rPr lang="en-US" dirty="0">
                <a:solidFill>
                  <a:schemeClr val="bg1">
                    <a:lumMod val="50000"/>
                  </a:schemeClr>
                </a:solidFill>
              </a:rPr>
              <a:t>Multi-threading with scramjet</a:t>
            </a:r>
            <a:endParaRPr lang="uk-UA" dirty="0">
              <a:solidFill>
                <a:schemeClr val="bg1">
                  <a:lumMod val="50000"/>
                </a:schemeClr>
              </a:solidFill>
            </a:endParaRPr>
          </a:p>
        </p:txBody>
      </p:sp>
    </p:spTree>
    <p:extLst>
      <p:ext uri="{BB962C8B-B14F-4D97-AF65-F5344CB8AC3E}">
        <p14:creationId xmlns:p14="http://schemas.microsoft.com/office/powerpoint/2010/main" val="148165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F45219-39DF-8160-D195-089108D03B6D}"/>
              </a:ext>
            </a:extLst>
          </p:cNvPr>
          <p:cNvSpPr>
            <a:spLocks noGrp="1"/>
          </p:cNvSpPr>
          <p:nvPr>
            <p:ph type="title"/>
          </p:nvPr>
        </p:nvSpPr>
        <p:spPr/>
        <p:txBody>
          <a:bodyPr/>
          <a:lstStyle/>
          <a:p>
            <a:r>
              <a:rPr lang="en-US" dirty="0"/>
              <a:t>Overall structure</a:t>
            </a:r>
            <a:endParaRPr lang="uk-UA" dirty="0"/>
          </a:p>
        </p:txBody>
      </p:sp>
      <p:pic>
        <p:nvPicPr>
          <p:cNvPr id="7" name="Рисунок 6" descr="Зображення, що містить темрява, феєрверк&#10;&#10;Автоматично згенерований опис">
            <a:extLst>
              <a:ext uri="{FF2B5EF4-FFF2-40B4-BE49-F238E27FC236}">
                <a16:creationId xmlns:a16="http://schemas.microsoft.com/office/drawing/2014/main" id="{E58AF8BD-6A70-E641-6F18-BF698A10B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263" y="2313942"/>
            <a:ext cx="4915475" cy="4544058"/>
          </a:xfrm>
          <a:prstGeom prst="rect">
            <a:avLst/>
          </a:prstGeom>
        </p:spPr>
      </p:pic>
    </p:spTree>
    <p:extLst>
      <p:ext uri="{BB962C8B-B14F-4D97-AF65-F5344CB8AC3E}">
        <p14:creationId xmlns:p14="http://schemas.microsoft.com/office/powerpoint/2010/main" val="367852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2E705F-0236-9305-87AC-B3E7B3171A41}"/>
              </a:ext>
            </a:extLst>
          </p:cNvPr>
          <p:cNvSpPr>
            <a:spLocks noGrp="1"/>
          </p:cNvSpPr>
          <p:nvPr>
            <p:ph type="title"/>
          </p:nvPr>
        </p:nvSpPr>
        <p:spPr/>
        <p:txBody>
          <a:bodyPr/>
          <a:lstStyle/>
          <a:p>
            <a:r>
              <a:rPr lang="en-US" dirty="0"/>
              <a:t>Users seeder</a:t>
            </a:r>
            <a:br>
              <a:rPr lang="en-US" dirty="0"/>
            </a:br>
            <a:r>
              <a:rPr lang="en-US" dirty="0"/>
              <a:t>(fake data)</a:t>
            </a:r>
            <a:endParaRPr lang="uk-UA" dirty="0"/>
          </a:p>
        </p:txBody>
      </p:sp>
      <p:sp>
        <p:nvSpPr>
          <p:cNvPr id="4" name="Місце для тексту 3">
            <a:extLst>
              <a:ext uri="{FF2B5EF4-FFF2-40B4-BE49-F238E27FC236}">
                <a16:creationId xmlns:a16="http://schemas.microsoft.com/office/drawing/2014/main" id="{F154043A-2074-D638-879A-A0F07A753695}"/>
              </a:ext>
            </a:extLst>
          </p:cNvPr>
          <p:cNvSpPr>
            <a:spLocks noGrp="1"/>
          </p:cNvSpPr>
          <p:nvPr>
            <p:ph type="body" sz="half" idx="2"/>
          </p:nvPr>
        </p:nvSpPr>
        <p:spPr/>
        <p:txBody>
          <a:bodyPr/>
          <a:lstStyle/>
          <a:p>
            <a:r>
              <a:rPr lang="en-US" dirty="0"/>
              <a:t>Utilizing faker to generate fake users</a:t>
            </a:r>
          </a:p>
          <a:p>
            <a:r>
              <a:rPr lang="en-US" dirty="0"/>
              <a:t>Utilizing scramjet for generating custom stream and batching</a:t>
            </a:r>
          </a:p>
        </p:txBody>
      </p:sp>
      <p:pic>
        <p:nvPicPr>
          <p:cNvPr id="10" name="Рисунок 9">
            <a:extLst>
              <a:ext uri="{FF2B5EF4-FFF2-40B4-BE49-F238E27FC236}">
                <a16:creationId xmlns:a16="http://schemas.microsoft.com/office/drawing/2014/main" id="{B2592095-1DBD-F259-DC0F-88897AC45DB9}"/>
              </a:ext>
            </a:extLst>
          </p:cNvPr>
          <p:cNvPicPr>
            <a:picLocks noChangeAspect="1"/>
          </p:cNvPicPr>
          <p:nvPr/>
        </p:nvPicPr>
        <p:blipFill>
          <a:blip r:embed="rId2"/>
          <a:stretch>
            <a:fillRect/>
          </a:stretch>
        </p:blipFill>
        <p:spPr>
          <a:xfrm>
            <a:off x="6095998" y="-1"/>
            <a:ext cx="5046109" cy="4477407"/>
          </a:xfrm>
          <a:prstGeom prst="rect">
            <a:avLst/>
          </a:prstGeom>
        </p:spPr>
      </p:pic>
    </p:spTree>
    <p:extLst>
      <p:ext uri="{BB962C8B-B14F-4D97-AF65-F5344CB8AC3E}">
        <p14:creationId xmlns:p14="http://schemas.microsoft.com/office/powerpoint/2010/main" val="691652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72C615-98A4-F09E-99CC-81C9675ADB21}"/>
              </a:ext>
            </a:extLst>
          </p:cNvPr>
          <p:cNvSpPr>
            <a:spLocks noGrp="1"/>
          </p:cNvSpPr>
          <p:nvPr>
            <p:ph type="title"/>
          </p:nvPr>
        </p:nvSpPr>
        <p:spPr/>
        <p:txBody>
          <a:bodyPr>
            <a:normAutofit fontScale="90000"/>
          </a:bodyPr>
          <a:lstStyle/>
          <a:p>
            <a:r>
              <a:rPr lang="en-US" dirty="0"/>
              <a:t>Reviews seeder</a:t>
            </a:r>
            <a:br>
              <a:rPr lang="en-US" dirty="0"/>
            </a:br>
            <a:r>
              <a:rPr lang="en-US" dirty="0"/>
              <a:t>(context-aware fake data)</a:t>
            </a:r>
            <a:endParaRPr lang="uk-UA" dirty="0"/>
          </a:p>
        </p:txBody>
      </p:sp>
      <p:sp>
        <p:nvSpPr>
          <p:cNvPr id="4" name="Місце для тексту 3">
            <a:extLst>
              <a:ext uri="{FF2B5EF4-FFF2-40B4-BE49-F238E27FC236}">
                <a16:creationId xmlns:a16="http://schemas.microsoft.com/office/drawing/2014/main" id="{38D270BC-4027-0DF2-A98D-1721AB74C1E9}"/>
              </a:ext>
            </a:extLst>
          </p:cNvPr>
          <p:cNvSpPr>
            <a:spLocks noGrp="1"/>
          </p:cNvSpPr>
          <p:nvPr>
            <p:ph type="body" sz="half" idx="2"/>
          </p:nvPr>
        </p:nvSpPr>
        <p:spPr/>
        <p:txBody>
          <a:bodyPr/>
          <a:lstStyle/>
          <a:p>
            <a:r>
              <a:rPr lang="en-US" dirty="0"/>
              <a:t>Utilizing faker to load fake book reviews and randomizing review counts per book and user</a:t>
            </a:r>
          </a:p>
          <a:p>
            <a:r>
              <a:rPr lang="en-US" dirty="0"/>
              <a:t>Number IDs pros &amp; cons</a:t>
            </a:r>
          </a:p>
          <a:p>
            <a:r>
              <a:rPr lang="en-US" dirty="0"/>
              <a:t>Using consecutive IDs for batching</a:t>
            </a:r>
          </a:p>
          <a:p>
            <a:endParaRPr lang="en-US" dirty="0"/>
          </a:p>
        </p:txBody>
      </p:sp>
      <p:pic>
        <p:nvPicPr>
          <p:cNvPr id="12" name="Рисунок 11">
            <a:extLst>
              <a:ext uri="{FF2B5EF4-FFF2-40B4-BE49-F238E27FC236}">
                <a16:creationId xmlns:a16="http://schemas.microsoft.com/office/drawing/2014/main" id="{30E3528D-DD23-512F-9BFA-9EA13F1FBBE1}"/>
              </a:ext>
            </a:extLst>
          </p:cNvPr>
          <p:cNvPicPr>
            <a:picLocks noChangeAspect="1"/>
          </p:cNvPicPr>
          <p:nvPr/>
        </p:nvPicPr>
        <p:blipFill>
          <a:blip r:embed="rId2"/>
          <a:stretch>
            <a:fillRect/>
          </a:stretch>
        </p:blipFill>
        <p:spPr>
          <a:xfrm>
            <a:off x="6096000" y="0"/>
            <a:ext cx="5157327" cy="6858000"/>
          </a:xfrm>
          <a:prstGeom prst="rect">
            <a:avLst/>
          </a:prstGeom>
        </p:spPr>
      </p:pic>
    </p:spTree>
    <p:extLst>
      <p:ext uri="{BB962C8B-B14F-4D97-AF65-F5344CB8AC3E}">
        <p14:creationId xmlns:p14="http://schemas.microsoft.com/office/powerpoint/2010/main" val="4015580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731A90-478B-3B1E-8F45-3FC1FF526BDA}"/>
              </a:ext>
            </a:extLst>
          </p:cNvPr>
          <p:cNvSpPr>
            <a:spLocks noGrp="1"/>
          </p:cNvSpPr>
          <p:nvPr>
            <p:ph type="title"/>
          </p:nvPr>
        </p:nvSpPr>
        <p:spPr/>
        <p:txBody>
          <a:bodyPr>
            <a:normAutofit fontScale="90000"/>
          </a:bodyPr>
          <a:lstStyle/>
          <a:p>
            <a:r>
              <a:rPr lang="en-US" dirty="0"/>
              <a:t>Reviews seeder</a:t>
            </a:r>
            <a:br>
              <a:rPr lang="en-US" dirty="0"/>
            </a:br>
            <a:r>
              <a:rPr lang="en-US" dirty="0"/>
              <a:t>(context-aware fake data)</a:t>
            </a:r>
            <a:endParaRPr lang="uk-UA" dirty="0"/>
          </a:p>
        </p:txBody>
      </p:sp>
      <p:sp>
        <p:nvSpPr>
          <p:cNvPr id="4" name="Місце для тексту 3">
            <a:extLst>
              <a:ext uri="{FF2B5EF4-FFF2-40B4-BE49-F238E27FC236}">
                <a16:creationId xmlns:a16="http://schemas.microsoft.com/office/drawing/2014/main" id="{164A9C1C-3198-778D-DEB0-08314AD11C56}"/>
              </a:ext>
            </a:extLst>
          </p:cNvPr>
          <p:cNvSpPr>
            <a:spLocks noGrp="1"/>
          </p:cNvSpPr>
          <p:nvPr>
            <p:ph type="body" sz="half" idx="2"/>
          </p:nvPr>
        </p:nvSpPr>
        <p:spPr/>
        <p:txBody>
          <a:bodyPr/>
          <a:lstStyle/>
          <a:p>
            <a:r>
              <a:rPr lang="en-US" dirty="0"/>
              <a:t>Utilizing faker to load fake book reviews and randomizing review counts per book and user</a:t>
            </a:r>
          </a:p>
          <a:p>
            <a:r>
              <a:rPr lang="en-US" dirty="0"/>
              <a:t>Number IDs pros &amp; cons</a:t>
            </a:r>
          </a:p>
          <a:p>
            <a:r>
              <a:rPr lang="en-US" dirty="0"/>
              <a:t>Using consecutive IDs for batching</a:t>
            </a:r>
          </a:p>
          <a:p>
            <a:endParaRPr lang="uk-UA" dirty="0"/>
          </a:p>
        </p:txBody>
      </p:sp>
      <p:pic>
        <p:nvPicPr>
          <p:cNvPr id="6" name="Рисунок 5">
            <a:extLst>
              <a:ext uri="{FF2B5EF4-FFF2-40B4-BE49-F238E27FC236}">
                <a16:creationId xmlns:a16="http://schemas.microsoft.com/office/drawing/2014/main" id="{A3B14654-52E4-9CB1-C92A-03E85D05B87F}"/>
              </a:ext>
            </a:extLst>
          </p:cNvPr>
          <p:cNvPicPr>
            <a:picLocks noChangeAspect="1"/>
          </p:cNvPicPr>
          <p:nvPr/>
        </p:nvPicPr>
        <p:blipFill>
          <a:blip r:embed="rId2"/>
          <a:stretch>
            <a:fillRect/>
          </a:stretch>
        </p:blipFill>
        <p:spPr>
          <a:xfrm>
            <a:off x="6095998" y="-1"/>
            <a:ext cx="5107075" cy="5454869"/>
          </a:xfrm>
          <a:prstGeom prst="rect">
            <a:avLst/>
          </a:prstGeom>
        </p:spPr>
      </p:pic>
    </p:spTree>
    <p:extLst>
      <p:ext uri="{BB962C8B-B14F-4D97-AF65-F5344CB8AC3E}">
        <p14:creationId xmlns:p14="http://schemas.microsoft.com/office/powerpoint/2010/main" val="447033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74D768-6A45-05A0-F548-A3112A208970}"/>
              </a:ext>
            </a:extLst>
          </p:cNvPr>
          <p:cNvSpPr>
            <a:spLocks noGrp="1"/>
          </p:cNvSpPr>
          <p:nvPr>
            <p:ph type="title"/>
          </p:nvPr>
        </p:nvSpPr>
        <p:spPr/>
        <p:txBody>
          <a:bodyPr>
            <a:normAutofit/>
          </a:bodyPr>
          <a:lstStyle/>
          <a:p>
            <a:r>
              <a:rPr lang="en-US" dirty="0"/>
              <a:t>Seeder</a:t>
            </a:r>
            <a:br>
              <a:rPr lang="en-US" dirty="0"/>
            </a:br>
            <a:endParaRPr lang="uk-UA" dirty="0"/>
          </a:p>
        </p:txBody>
      </p:sp>
      <p:sp>
        <p:nvSpPr>
          <p:cNvPr id="4" name="Місце для тексту 3">
            <a:extLst>
              <a:ext uri="{FF2B5EF4-FFF2-40B4-BE49-F238E27FC236}">
                <a16:creationId xmlns:a16="http://schemas.microsoft.com/office/drawing/2014/main" id="{F27D70FD-70D4-D88C-2271-4BDAB0CEE536}"/>
              </a:ext>
            </a:extLst>
          </p:cNvPr>
          <p:cNvSpPr>
            <a:spLocks noGrp="1"/>
          </p:cNvSpPr>
          <p:nvPr>
            <p:ph type="body" sz="half" idx="2"/>
          </p:nvPr>
        </p:nvSpPr>
        <p:spPr/>
        <p:txBody>
          <a:bodyPr/>
          <a:lstStyle/>
          <a:p>
            <a:r>
              <a:rPr lang="en-US" dirty="0"/>
              <a:t>Simple seeding orchestration</a:t>
            </a:r>
          </a:p>
          <a:p>
            <a:r>
              <a:rPr lang="en-US" dirty="0"/>
              <a:t>Coordinating domain with implementation (for example seeding from file, using faker, or other)</a:t>
            </a:r>
            <a:endParaRPr lang="uk-UA" dirty="0"/>
          </a:p>
        </p:txBody>
      </p:sp>
      <p:pic>
        <p:nvPicPr>
          <p:cNvPr id="8" name="Рисунок 7">
            <a:extLst>
              <a:ext uri="{FF2B5EF4-FFF2-40B4-BE49-F238E27FC236}">
                <a16:creationId xmlns:a16="http://schemas.microsoft.com/office/drawing/2014/main" id="{2BE2CBEC-B752-C281-046D-ECFE898839F9}"/>
              </a:ext>
            </a:extLst>
          </p:cNvPr>
          <p:cNvPicPr>
            <a:picLocks noChangeAspect="1"/>
          </p:cNvPicPr>
          <p:nvPr/>
        </p:nvPicPr>
        <p:blipFill>
          <a:blip r:embed="rId2"/>
          <a:stretch>
            <a:fillRect/>
          </a:stretch>
        </p:blipFill>
        <p:spPr>
          <a:xfrm>
            <a:off x="6096000" y="0"/>
            <a:ext cx="5015924" cy="6057900"/>
          </a:xfrm>
          <a:prstGeom prst="rect">
            <a:avLst/>
          </a:prstGeom>
        </p:spPr>
      </p:pic>
    </p:spTree>
    <p:extLst>
      <p:ext uri="{BB962C8B-B14F-4D97-AF65-F5344CB8AC3E}">
        <p14:creationId xmlns:p14="http://schemas.microsoft.com/office/powerpoint/2010/main" val="2704757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6C761C-E6E5-E13D-1FE5-C9C76D11497B}"/>
              </a:ext>
            </a:extLst>
          </p:cNvPr>
          <p:cNvSpPr>
            <a:spLocks noGrp="1"/>
          </p:cNvSpPr>
          <p:nvPr>
            <p:ph type="title"/>
          </p:nvPr>
        </p:nvSpPr>
        <p:spPr/>
        <p:txBody>
          <a:bodyPr/>
          <a:lstStyle/>
          <a:p>
            <a:r>
              <a:rPr lang="en-US" dirty="0"/>
              <a:t>Seeding </a:t>
            </a:r>
            <a:r>
              <a:rPr lang="en-US" dirty="0" err="1"/>
              <a:t>entrypoint</a:t>
            </a:r>
            <a:endParaRPr lang="uk-UA" dirty="0"/>
          </a:p>
        </p:txBody>
      </p:sp>
      <p:sp>
        <p:nvSpPr>
          <p:cNvPr id="4" name="Місце для тексту 3">
            <a:extLst>
              <a:ext uri="{FF2B5EF4-FFF2-40B4-BE49-F238E27FC236}">
                <a16:creationId xmlns:a16="http://schemas.microsoft.com/office/drawing/2014/main" id="{B4CBF2FB-14B9-F566-7B90-2C59F0883D32}"/>
              </a:ext>
            </a:extLst>
          </p:cNvPr>
          <p:cNvSpPr>
            <a:spLocks noGrp="1"/>
          </p:cNvSpPr>
          <p:nvPr>
            <p:ph type="body" sz="half" idx="2"/>
          </p:nvPr>
        </p:nvSpPr>
        <p:spPr/>
        <p:txBody>
          <a:bodyPr/>
          <a:lstStyle/>
          <a:p>
            <a:r>
              <a:rPr lang="en-US" dirty="0"/>
              <a:t>Import as module and seed from admin panel</a:t>
            </a:r>
          </a:p>
          <a:p>
            <a:r>
              <a:rPr lang="en-US" dirty="0"/>
              <a:t>Seeding as part of migration</a:t>
            </a:r>
          </a:p>
          <a:p>
            <a:r>
              <a:rPr lang="en-US" dirty="0"/>
              <a:t>Seed from </a:t>
            </a:r>
            <a:r>
              <a:rPr lang="en-US" dirty="0" err="1"/>
              <a:t>npm</a:t>
            </a:r>
            <a:r>
              <a:rPr lang="en-US" dirty="0"/>
              <a:t> script</a:t>
            </a:r>
            <a:endParaRPr lang="uk-UA" dirty="0"/>
          </a:p>
        </p:txBody>
      </p:sp>
      <p:pic>
        <p:nvPicPr>
          <p:cNvPr id="6" name="Рисунок 5">
            <a:extLst>
              <a:ext uri="{FF2B5EF4-FFF2-40B4-BE49-F238E27FC236}">
                <a16:creationId xmlns:a16="http://schemas.microsoft.com/office/drawing/2014/main" id="{6084AD0C-2FEB-4190-EDC7-D9730205F530}"/>
              </a:ext>
            </a:extLst>
          </p:cNvPr>
          <p:cNvPicPr>
            <a:picLocks noChangeAspect="1"/>
          </p:cNvPicPr>
          <p:nvPr/>
        </p:nvPicPr>
        <p:blipFill>
          <a:blip r:embed="rId2"/>
          <a:stretch>
            <a:fillRect/>
          </a:stretch>
        </p:blipFill>
        <p:spPr>
          <a:xfrm>
            <a:off x="6096000" y="1"/>
            <a:ext cx="5106641" cy="3714750"/>
          </a:xfrm>
          <a:prstGeom prst="rect">
            <a:avLst/>
          </a:prstGeom>
        </p:spPr>
      </p:pic>
      <p:pic>
        <p:nvPicPr>
          <p:cNvPr id="8" name="Рисунок 7">
            <a:extLst>
              <a:ext uri="{FF2B5EF4-FFF2-40B4-BE49-F238E27FC236}">
                <a16:creationId xmlns:a16="http://schemas.microsoft.com/office/drawing/2014/main" id="{819486A4-E82F-CE0C-D6AD-F07559405904}"/>
              </a:ext>
            </a:extLst>
          </p:cNvPr>
          <p:cNvPicPr>
            <a:picLocks noChangeAspect="1"/>
          </p:cNvPicPr>
          <p:nvPr/>
        </p:nvPicPr>
        <p:blipFill>
          <a:blip r:embed="rId3"/>
          <a:stretch>
            <a:fillRect/>
          </a:stretch>
        </p:blipFill>
        <p:spPr>
          <a:xfrm>
            <a:off x="6096000" y="4025776"/>
            <a:ext cx="5106641" cy="332036"/>
          </a:xfrm>
          <a:prstGeom prst="rect">
            <a:avLst/>
          </a:prstGeom>
        </p:spPr>
      </p:pic>
    </p:spTree>
    <p:extLst>
      <p:ext uri="{BB962C8B-B14F-4D97-AF65-F5344CB8AC3E}">
        <p14:creationId xmlns:p14="http://schemas.microsoft.com/office/powerpoint/2010/main" val="2172477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307FF4-A815-B19A-BB26-E7FDA1699CD6}"/>
              </a:ext>
            </a:extLst>
          </p:cNvPr>
          <p:cNvSpPr>
            <a:spLocks noGrp="1"/>
          </p:cNvSpPr>
          <p:nvPr>
            <p:ph type="title"/>
          </p:nvPr>
        </p:nvSpPr>
        <p:spPr/>
        <p:txBody>
          <a:bodyPr/>
          <a:lstStyle/>
          <a:p>
            <a:r>
              <a:rPr lang="en-US" dirty="0"/>
              <a:t>Database deployment</a:t>
            </a:r>
            <a:endParaRPr lang="uk-UA" dirty="0"/>
          </a:p>
        </p:txBody>
      </p:sp>
      <p:sp>
        <p:nvSpPr>
          <p:cNvPr id="3" name="Місце для тексту 2">
            <a:extLst>
              <a:ext uri="{FF2B5EF4-FFF2-40B4-BE49-F238E27FC236}">
                <a16:creationId xmlns:a16="http://schemas.microsoft.com/office/drawing/2014/main" id="{6367E207-239A-710D-CEB3-86AE6F9CA7FA}"/>
              </a:ext>
            </a:extLst>
          </p:cNvPr>
          <p:cNvSpPr>
            <a:spLocks noGrp="1"/>
          </p:cNvSpPr>
          <p:nvPr>
            <p:ph type="body" idx="1"/>
          </p:nvPr>
        </p:nvSpPr>
        <p:spPr/>
        <p:txBody>
          <a:bodyPr/>
          <a:lstStyle/>
          <a:p>
            <a:r>
              <a:rPr lang="en-US" dirty="0"/>
              <a:t>Local environment</a:t>
            </a:r>
            <a:endParaRPr lang="uk-UA" dirty="0"/>
          </a:p>
        </p:txBody>
      </p:sp>
      <p:pic>
        <p:nvPicPr>
          <p:cNvPr id="12" name="Місце для вмісту 11">
            <a:extLst>
              <a:ext uri="{FF2B5EF4-FFF2-40B4-BE49-F238E27FC236}">
                <a16:creationId xmlns:a16="http://schemas.microsoft.com/office/drawing/2014/main" id="{3D99332E-4286-53DF-7165-F52CDA672D45}"/>
              </a:ext>
            </a:extLst>
          </p:cNvPr>
          <p:cNvPicPr>
            <a:picLocks noGrp="1" noChangeAspect="1"/>
          </p:cNvPicPr>
          <p:nvPr>
            <p:ph sz="half" idx="2"/>
          </p:nvPr>
        </p:nvPicPr>
        <p:blipFill>
          <a:blip r:embed="rId2"/>
          <a:stretch>
            <a:fillRect/>
          </a:stretch>
        </p:blipFill>
        <p:spPr>
          <a:xfrm>
            <a:off x="484188" y="3872021"/>
            <a:ext cx="5332412" cy="1853984"/>
          </a:xfrm>
        </p:spPr>
      </p:pic>
      <p:sp>
        <p:nvSpPr>
          <p:cNvPr id="5" name="Місце для тексту 4">
            <a:extLst>
              <a:ext uri="{FF2B5EF4-FFF2-40B4-BE49-F238E27FC236}">
                <a16:creationId xmlns:a16="http://schemas.microsoft.com/office/drawing/2014/main" id="{0F89F0E3-38D9-7C25-9733-6B174EF91DDA}"/>
              </a:ext>
            </a:extLst>
          </p:cNvPr>
          <p:cNvSpPr>
            <a:spLocks noGrp="1"/>
          </p:cNvSpPr>
          <p:nvPr>
            <p:ph type="body" sz="quarter" idx="3"/>
          </p:nvPr>
        </p:nvSpPr>
        <p:spPr/>
        <p:txBody>
          <a:bodyPr/>
          <a:lstStyle/>
          <a:p>
            <a:r>
              <a:rPr lang="en-US" dirty="0"/>
              <a:t>Cloud environment</a:t>
            </a:r>
            <a:endParaRPr lang="uk-UA" dirty="0"/>
          </a:p>
        </p:txBody>
      </p:sp>
      <p:pic>
        <p:nvPicPr>
          <p:cNvPr id="8" name="Місце для вмісту 7">
            <a:extLst>
              <a:ext uri="{FF2B5EF4-FFF2-40B4-BE49-F238E27FC236}">
                <a16:creationId xmlns:a16="http://schemas.microsoft.com/office/drawing/2014/main" id="{E15E739E-D612-8135-48A5-D584EF5AC520}"/>
              </a:ext>
            </a:extLst>
          </p:cNvPr>
          <p:cNvPicPr>
            <a:picLocks noGrp="1" noChangeAspect="1"/>
          </p:cNvPicPr>
          <p:nvPr>
            <p:ph sz="quarter" idx="4"/>
          </p:nvPr>
        </p:nvPicPr>
        <p:blipFill>
          <a:blip r:embed="rId3"/>
          <a:stretch>
            <a:fillRect/>
          </a:stretch>
        </p:blipFill>
        <p:spPr>
          <a:xfrm>
            <a:off x="6270625" y="3617932"/>
            <a:ext cx="5357813" cy="2362162"/>
          </a:xfrm>
        </p:spPr>
      </p:pic>
    </p:spTree>
    <p:extLst>
      <p:ext uri="{BB962C8B-B14F-4D97-AF65-F5344CB8AC3E}">
        <p14:creationId xmlns:p14="http://schemas.microsoft.com/office/powerpoint/2010/main" val="1857704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en-US" b="1" dirty="0"/>
              <a:t>3. Deployment and Maintenance of Distribution System</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Containerize each service using Docker.</a:t>
            </a:r>
          </a:p>
          <a:p>
            <a:pPr marL="342900" indent="-342900">
              <a:buFont typeface="Arial" panose="020B0604020202020204" pitchFamily="34" charset="0"/>
              <a:buChar char="•"/>
            </a:pPr>
            <a:r>
              <a:rPr lang="en-US" dirty="0"/>
              <a:t>Deploy the containers on GCP using Kubernetes.</a:t>
            </a:r>
          </a:p>
          <a:p>
            <a:pPr marL="342900" indent="-342900">
              <a:buFont typeface="Arial" panose="020B0604020202020204" pitchFamily="34" charset="0"/>
              <a:buChar char="•"/>
            </a:pPr>
            <a:r>
              <a:rPr lang="en-US" dirty="0"/>
              <a:t>Set up basic monitoring tools available on GCP for container health checks and error tracking.</a:t>
            </a:r>
            <a:endParaRPr lang="uk-UA" dirty="0"/>
          </a:p>
        </p:txBody>
      </p:sp>
    </p:spTree>
    <p:extLst>
      <p:ext uri="{BB962C8B-B14F-4D97-AF65-F5344CB8AC3E}">
        <p14:creationId xmlns:p14="http://schemas.microsoft.com/office/powerpoint/2010/main" val="960295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755D49-8C09-94F8-F021-1A1301E1EFB7}"/>
              </a:ext>
            </a:extLst>
          </p:cNvPr>
          <p:cNvSpPr>
            <a:spLocks noGrp="1"/>
          </p:cNvSpPr>
          <p:nvPr>
            <p:ph type="title"/>
          </p:nvPr>
        </p:nvSpPr>
        <p:spPr/>
        <p:txBody>
          <a:bodyPr/>
          <a:lstStyle/>
          <a:p>
            <a:r>
              <a:rPr lang="en-US" dirty="0"/>
              <a:t>Containerizing services</a:t>
            </a:r>
            <a:endParaRPr lang="uk-UA" dirty="0"/>
          </a:p>
        </p:txBody>
      </p:sp>
    </p:spTree>
    <p:extLst>
      <p:ext uri="{BB962C8B-B14F-4D97-AF65-F5344CB8AC3E}">
        <p14:creationId xmlns:p14="http://schemas.microsoft.com/office/powerpoint/2010/main" val="3542244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504B1A-E04A-AE2E-C9AC-C906FCE4C6FF}"/>
              </a:ext>
            </a:extLst>
          </p:cNvPr>
          <p:cNvSpPr>
            <a:spLocks noGrp="1"/>
          </p:cNvSpPr>
          <p:nvPr>
            <p:ph type="title"/>
          </p:nvPr>
        </p:nvSpPr>
        <p:spPr/>
        <p:txBody>
          <a:bodyPr/>
          <a:lstStyle/>
          <a:p>
            <a:r>
              <a:rPr lang="en-US" dirty="0"/>
              <a:t>DOCKERFILE</a:t>
            </a:r>
            <a:br>
              <a:rPr lang="en-US" dirty="0"/>
            </a:br>
            <a:r>
              <a:rPr lang="en-US" dirty="0"/>
              <a:t>Api Gateway</a:t>
            </a:r>
            <a:endParaRPr lang="uk-UA" dirty="0"/>
          </a:p>
        </p:txBody>
      </p:sp>
      <p:sp>
        <p:nvSpPr>
          <p:cNvPr id="4" name="Місце для тексту 3">
            <a:extLst>
              <a:ext uri="{FF2B5EF4-FFF2-40B4-BE49-F238E27FC236}">
                <a16:creationId xmlns:a16="http://schemas.microsoft.com/office/drawing/2014/main" id="{1092B5E6-6E28-32E6-BB06-604EA866ED19}"/>
              </a:ext>
            </a:extLst>
          </p:cNvPr>
          <p:cNvSpPr>
            <a:spLocks noGrp="1"/>
          </p:cNvSpPr>
          <p:nvPr>
            <p:ph type="body" sz="half" idx="2"/>
          </p:nvPr>
        </p:nvSpPr>
        <p:spPr/>
        <p:txBody>
          <a:bodyPr/>
          <a:lstStyle/>
          <a:p>
            <a:endParaRPr lang="uk-UA" dirty="0"/>
          </a:p>
        </p:txBody>
      </p:sp>
      <p:pic>
        <p:nvPicPr>
          <p:cNvPr id="6" name="Рисунок 5">
            <a:extLst>
              <a:ext uri="{FF2B5EF4-FFF2-40B4-BE49-F238E27FC236}">
                <a16:creationId xmlns:a16="http://schemas.microsoft.com/office/drawing/2014/main" id="{BBEAA9AA-D965-A473-AF56-33C6867DD04D}"/>
              </a:ext>
            </a:extLst>
          </p:cNvPr>
          <p:cNvPicPr>
            <a:picLocks noChangeAspect="1"/>
          </p:cNvPicPr>
          <p:nvPr/>
        </p:nvPicPr>
        <p:blipFill>
          <a:blip r:embed="rId2"/>
          <a:stretch>
            <a:fillRect/>
          </a:stretch>
        </p:blipFill>
        <p:spPr>
          <a:xfrm>
            <a:off x="6096000" y="0"/>
            <a:ext cx="4497442" cy="6858000"/>
          </a:xfrm>
          <a:prstGeom prst="rect">
            <a:avLst/>
          </a:prstGeom>
        </p:spPr>
      </p:pic>
    </p:spTree>
    <p:extLst>
      <p:ext uri="{BB962C8B-B14F-4D97-AF65-F5344CB8AC3E}">
        <p14:creationId xmlns:p14="http://schemas.microsoft.com/office/powerpoint/2010/main" val="3044843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504B1A-E04A-AE2E-C9AC-C906FCE4C6FF}"/>
              </a:ext>
            </a:extLst>
          </p:cNvPr>
          <p:cNvSpPr>
            <a:spLocks noGrp="1"/>
          </p:cNvSpPr>
          <p:nvPr>
            <p:ph type="title"/>
          </p:nvPr>
        </p:nvSpPr>
        <p:spPr/>
        <p:txBody>
          <a:bodyPr/>
          <a:lstStyle/>
          <a:p>
            <a:r>
              <a:rPr lang="en-US" dirty="0"/>
              <a:t>DOCKERFILE</a:t>
            </a:r>
            <a:br>
              <a:rPr lang="en-US"/>
            </a:br>
            <a:r>
              <a:rPr lang="en-US"/>
              <a:t>Service</a:t>
            </a:r>
            <a:endParaRPr lang="uk-UA" dirty="0"/>
          </a:p>
        </p:txBody>
      </p:sp>
      <p:sp>
        <p:nvSpPr>
          <p:cNvPr id="4" name="Місце для тексту 3">
            <a:extLst>
              <a:ext uri="{FF2B5EF4-FFF2-40B4-BE49-F238E27FC236}">
                <a16:creationId xmlns:a16="http://schemas.microsoft.com/office/drawing/2014/main" id="{1092B5E6-6E28-32E6-BB06-604EA866ED19}"/>
              </a:ext>
            </a:extLst>
          </p:cNvPr>
          <p:cNvSpPr>
            <a:spLocks noGrp="1"/>
          </p:cNvSpPr>
          <p:nvPr>
            <p:ph type="body" sz="half" idx="2"/>
          </p:nvPr>
        </p:nvSpPr>
        <p:spPr/>
        <p:txBody>
          <a:bodyPr/>
          <a:lstStyle/>
          <a:p>
            <a:endParaRPr lang="uk-UA"/>
          </a:p>
        </p:txBody>
      </p:sp>
      <p:pic>
        <p:nvPicPr>
          <p:cNvPr id="5" name="Рисунок 4">
            <a:extLst>
              <a:ext uri="{FF2B5EF4-FFF2-40B4-BE49-F238E27FC236}">
                <a16:creationId xmlns:a16="http://schemas.microsoft.com/office/drawing/2014/main" id="{FB8FB42F-A312-7448-2145-3F1BD8C9AA4D}"/>
              </a:ext>
            </a:extLst>
          </p:cNvPr>
          <p:cNvPicPr>
            <a:picLocks noChangeAspect="1"/>
          </p:cNvPicPr>
          <p:nvPr/>
        </p:nvPicPr>
        <p:blipFill>
          <a:blip r:embed="rId2"/>
          <a:stretch>
            <a:fillRect/>
          </a:stretch>
        </p:blipFill>
        <p:spPr>
          <a:xfrm>
            <a:off x="6096000" y="0"/>
            <a:ext cx="5117213" cy="6858000"/>
          </a:xfrm>
          <a:prstGeom prst="rect">
            <a:avLst/>
          </a:prstGeom>
        </p:spPr>
      </p:pic>
    </p:spTree>
    <p:extLst>
      <p:ext uri="{BB962C8B-B14F-4D97-AF65-F5344CB8AC3E}">
        <p14:creationId xmlns:p14="http://schemas.microsoft.com/office/powerpoint/2010/main" val="94359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F45219-39DF-8160-D195-089108D03B6D}"/>
              </a:ext>
            </a:extLst>
          </p:cNvPr>
          <p:cNvSpPr>
            <a:spLocks noGrp="1"/>
          </p:cNvSpPr>
          <p:nvPr>
            <p:ph type="title"/>
          </p:nvPr>
        </p:nvSpPr>
        <p:spPr/>
        <p:txBody>
          <a:bodyPr/>
          <a:lstStyle/>
          <a:p>
            <a:pPr algn="ctr"/>
            <a:r>
              <a:rPr lang="en-US" dirty="0"/>
              <a:t>Overall structure</a:t>
            </a:r>
            <a:endParaRPr lang="uk-UA" dirty="0"/>
          </a:p>
        </p:txBody>
      </p:sp>
      <p:pic>
        <p:nvPicPr>
          <p:cNvPr id="6" name="Рисунок 5" descr="Зображення, що містить схема, План, Креслення, ескіз&#10;&#10;Автоматично згенерований опис">
            <a:extLst>
              <a:ext uri="{FF2B5EF4-FFF2-40B4-BE49-F238E27FC236}">
                <a16:creationId xmlns:a16="http://schemas.microsoft.com/office/drawing/2014/main" id="{A956F1A7-C86D-5C09-FE8E-C97FD4CC2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82" y="2615960"/>
            <a:ext cx="6280799" cy="4124868"/>
          </a:xfrm>
          <a:prstGeom prst="rect">
            <a:avLst/>
          </a:prstGeom>
        </p:spPr>
      </p:pic>
    </p:spTree>
    <p:extLst>
      <p:ext uri="{BB962C8B-B14F-4D97-AF65-F5344CB8AC3E}">
        <p14:creationId xmlns:p14="http://schemas.microsoft.com/office/powerpoint/2010/main" val="1739769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755D49-8C09-94F8-F021-1A1301E1EFB7}"/>
              </a:ext>
            </a:extLst>
          </p:cNvPr>
          <p:cNvSpPr>
            <a:spLocks noGrp="1"/>
          </p:cNvSpPr>
          <p:nvPr>
            <p:ph type="title"/>
          </p:nvPr>
        </p:nvSpPr>
        <p:spPr/>
        <p:txBody>
          <a:bodyPr>
            <a:normAutofit fontScale="90000"/>
          </a:bodyPr>
          <a:lstStyle/>
          <a:p>
            <a:r>
              <a:rPr lang="en-US" dirty="0"/>
              <a:t>Utilizing docker-compose for local development</a:t>
            </a:r>
            <a:endParaRPr lang="uk-UA" dirty="0"/>
          </a:p>
        </p:txBody>
      </p:sp>
    </p:spTree>
    <p:extLst>
      <p:ext uri="{BB962C8B-B14F-4D97-AF65-F5344CB8AC3E}">
        <p14:creationId xmlns:p14="http://schemas.microsoft.com/office/powerpoint/2010/main" val="2642434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lstStyle/>
          <a:p>
            <a:endParaRPr lang="uk-UA"/>
          </a:p>
        </p:txBody>
      </p:sp>
      <p:pic>
        <p:nvPicPr>
          <p:cNvPr id="6" name="Рисунок 5">
            <a:extLst>
              <a:ext uri="{FF2B5EF4-FFF2-40B4-BE49-F238E27FC236}">
                <a16:creationId xmlns:a16="http://schemas.microsoft.com/office/drawing/2014/main" id="{5E78963A-C468-A2CC-9CB2-74FC0C6676AC}"/>
              </a:ext>
            </a:extLst>
          </p:cNvPr>
          <p:cNvPicPr>
            <a:picLocks noChangeAspect="1"/>
          </p:cNvPicPr>
          <p:nvPr/>
        </p:nvPicPr>
        <p:blipFill>
          <a:blip r:embed="rId2"/>
          <a:stretch>
            <a:fillRect/>
          </a:stretch>
        </p:blipFill>
        <p:spPr>
          <a:xfrm>
            <a:off x="6096000" y="0"/>
            <a:ext cx="6115050" cy="6858000"/>
          </a:xfrm>
          <a:prstGeom prst="rect">
            <a:avLst/>
          </a:prstGeom>
        </p:spPr>
      </p:pic>
    </p:spTree>
    <p:extLst>
      <p:ext uri="{BB962C8B-B14F-4D97-AF65-F5344CB8AC3E}">
        <p14:creationId xmlns:p14="http://schemas.microsoft.com/office/powerpoint/2010/main" val="557649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lstStyle/>
          <a:p>
            <a:endParaRPr lang="uk-UA"/>
          </a:p>
        </p:txBody>
      </p:sp>
      <p:pic>
        <p:nvPicPr>
          <p:cNvPr id="8" name="Рисунок 7">
            <a:extLst>
              <a:ext uri="{FF2B5EF4-FFF2-40B4-BE49-F238E27FC236}">
                <a16:creationId xmlns:a16="http://schemas.microsoft.com/office/drawing/2014/main" id="{FD7D55B2-0560-F152-4F8F-E74AE64D28E3}"/>
              </a:ext>
            </a:extLst>
          </p:cNvPr>
          <p:cNvPicPr>
            <a:picLocks noChangeAspect="1"/>
          </p:cNvPicPr>
          <p:nvPr/>
        </p:nvPicPr>
        <p:blipFill>
          <a:blip r:embed="rId3"/>
          <a:stretch>
            <a:fillRect/>
          </a:stretch>
        </p:blipFill>
        <p:spPr>
          <a:xfrm>
            <a:off x="6096001" y="0"/>
            <a:ext cx="6096000" cy="6285611"/>
          </a:xfrm>
          <a:prstGeom prst="rect">
            <a:avLst/>
          </a:prstGeom>
        </p:spPr>
      </p:pic>
    </p:spTree>
    <p:extLst>
      <p:ext uri="{BB962C8B-B14F-4D97-AF65-F5344CB8AC3E}">
        <p14:creationId xmlns:p14="http://schemas.microsoft.com/office/powerpoint/2010/main" val="182945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lstStyle/>
          <a:p>
            <a:endParaRPr lang="uk-UA"/>
          </a:p>
        </p:txBody>
      </p:sp>
      <p:pic>
        <p:nvPicPr>
          <p:cNvPr id="10" name="Рисунок 9">
            <a:extLst>
              <a:ext uri="{FF2B5EF4-FFF2-40B4-BE49-F238E27FC236}">
                <a16:creationId xmlns:a16="http://schemas.microsoft.com/office/drawing/2014/main" id="{6B7200E2-13B0-D551-0218-56C909EF2030}"/>
              </a:ext>
            </a:extLst>
          </p:cNvPr>
          <p:cNvPicPr>
            <a:picLocks noChangeAspect="1"/>
          </p:cNvPicPr>
          <p:nvPr/>
        </p:nvPicPr>
        <p:blipFill>
          <a:blip r:embed="rId3"/>
          <a:stretch>
            <a:fillRect/>
          </a:stretch>
        </p:blipFill>
        <p:spPr>
          <a:xfrm>
            <a:off x="6096000" y="0"/>
            <a:ext cx="6096000" cy="6315075"/>
          </a:xfrm>
          <a:prstGeom prst="rect">
            <a:avLst/>
          </a:prstGeom>
        </p:spPr>
      </p:pic>
    </p:spTree>
    <p:extLst>
      <p:ext uri="{BB962C8B-B14F-4D97-AF65-F5344CB8AC3E}">
        <p14:creationId xmlns:p14="http://schemas.microsoft.com/office/powerpoint/2010/main" val="3534385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lstStyle/>
          <a:p>
            <a:r>
              <a:rPr lang="en-US" dirty="0" err="1"/>
              <a:t>Zookeper</a:t>
            </a:r>
            <a:r>
              <a:rPr lang="en-US" dirty="0"/>
              <a:t> included in </a:t>
            </a:r>
            <a:r>
              <a:rPr lang="en-US" dirty="0" err="1"/>
              <a:t>obsidiandynamics</a:t>
            </a:r>
            <a:r>
              <a:rPr lang="en-US" dirty="0"/>
              <a:t>/</a:t>
            </a:r>
            <a:r>
              <a:rPr lang="en-US" dirty="0" err="1"/>
              <a:t>kafka</a:t>
            </a:r>
            <a:r>
              <a:rPr lang="en-US" dirty="0"/>
              <a:t> image</a:t>
            </a:r>
          </a:p>
          <a:p>
            <a:r>
              <a:rPr lang="en-US" dirty="0"/>
              <a:t>Utilizing </a:t>
            </a:r>
            <a:r>
              <a:rPr lang="en-US" dirty="0" err="1"/>
              <a:t>kafdrop</a:t>
            </a:r>
            <a:r>
              <a:rPr lang="en-US" dirty="0"/>
              <a:t> for topic debug</a:t>
            </a:r>
          </a:p>
          <a:p>
            <a:endParaRPr lang="uk-UA" dirty="0"/>
          </a:p>
        </p:txBody>
      </p:sp>
      <p:pic>
        <p:nvPicPr>
          <p:cNvPr id="13" name="Рисунок 12">
            <a:extLst>
              <a:ext uri="{FF2B5EF4-FFF2-40B4-BE49-F238E27FC236}">
                <a16:creationId xmlns:a16="http://schemas.microsoft.com/office/drawing/2014/main" id="{EA43F15A-C9C3-62DE-1282-F4F4E5010DA5}"/>
              </a:ext>
            </a:extLst>
          </p:cNvPr>
          <p:cNvPicPr>
            <a:picLocks noChangeAspect="1"/>
          </p:cNvPicPr>
          <p:nvPr/>
        </p:nvPicPr>
        <p:blipFill>
          <a:blip r:embed="rId3"/>
          <a:stretch>
            <a:fillRect/>
          </a:stretch>
        </p:blipFill>
        <p:spPr>
          <a:xfrm>
            <a:off x="6096000" y="0"/>
            <a:ext cx="6094451" cy="4411655"/>
          </a:xfrm>
          <a:prstGeom prst="rect">
            <a:avLst/>
          </a:prstGeom>
        </p:spPr>
      </p:pic>
    </p:spTree>
    <p:extLst>
      <p:ext uri="{BB962C8B-B14F-4D97-AF65-F5344CB8AC3E}">
        <p14:creationId xmlns:p14="http://schemas.microsoft.com/office/powerpoint/2010/main" val="1175215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7535C9-60EF-5208-9EFC-8790FFA1CE8A}"/>
              </a:ext>
            </a:extLst>
          </p:cNvPr>
          <p:cNvSpPr>
            <a:spLocks noGrp="1"/>
          </p:cNvSpPr>
          <p:nvPr>
            <p:ph type="title"/>
          </p:nvPr>
        </p:nvSpPr>
        <p:spPr/>
        <p:txBody>
          <a:bodyPr/>
          <a:lstStyle/>
          <a:p>
            <a:r>
              <a:rPr lang="en-US" dirty="0"/>
              <a:t>Quorum controller:</a:t>
            </a:r>
            <a:br>
              <a:rPr lang="en-US" dirty="0"/>
            </a:br>
            <a:r>
              <a:rPr lang="en-US" dirty="0"/>
              <a:t>Zookeeper alternative</a:t>
            </a:r>
            <a:endParaRPr lang="uk-UA" dirty="0"/>
          </a:p>
        </p:txBody>
      </p:sp>
      <p:sp>
        <p:nvSpPr>
          <p:cNvPr id="4" name="Місце для тексту 3">
            <a:extLst>
              <a:ext uri="{FF2B5EF4-FFF2-40B4-BE49-F238E27FC236}">
                <a16:creationId xmlns:a16="http://schemas.microsoft.com/office/drawing/2014/main" id="{0F87C4B2-A810-CCA9-CAD3-D2D15AA77472}"/>
              </a:ext>
            </a:extLst>
          </p:cNvPr>
          <p:cNvSpPr>
            <a:spLocks noGrp="1"/>
          </p:cNvSpPr>
          <p:nvPr>
            <p:ph type="body" sz="half" idx="2"/>
          </p:nvPr>
        </p:nvSpPr>
        <p:spPr>
          <a:xfrm>
            <a:off x="484552" y="2514600"/>
            <a:ext cx="5211519" cy="3729446"/>
          </a:xfrm>
        </p:spPr>
        <p:txBody>
          <a:bodyPr>
            <a:normAutofit fontScale="85000" lnSpcReduction="10000"/>
          </a:bodyPr>
          <a:lstStyle/>
          <a:p>
            <a:r>
              <a:rPr lang="en-US" dirty="0"/>
              <a:t>Uses an event-driven architecture with the </a:t>
            </a:r>
            <a:r>
              <a:rPr lang="en-US" dirty="0" err="1"/>
              <a:t>KRaft</a:t>
            </a:r>
            <a:r>
              <a:rPr lang="en-US" dirty="0"/>
              <a:t> protocol</a:t>
            </a:r>
          </a:p>
          <a:p>
            <a:r>
              <a:rPr lang="en-US" dirty="0"/>
              <a:t>Max partitions from 200k to 2 mil</a:t>
            </a:r>
          </a:p>
          <a:p>
            <a:r>
              <a:rPr lang="en-US" dirty="0"/>
              <a:t>x5 shutdown and x13 recovery speed on max scale</a:t>
            </a:r>
          </a:p>
          <a:p>
            <a:r>
              <a:rPr lang="en-US" dirty="0"/>
              <a:t>Committed metadata stored in memory (no need to load state from </a:t>
            </a:r>
            <a:r>
              <a:rPr lang="en-US" dirty="0" err="1"/>
              <a:t>ZooKeeper</a:t>
            </a:r>
            <a:r>
              <a:rPr lang="en-US" dirty="0"/>
              <a:t>)</a:t>
            </a:r>
          </a:p>
          <a:p>
            <a:r>
              <a:rPr lang="en-US" dirty="0"/>
              <a:t>Currently in early access and considered experimental</a:t>
            </a:r>
            <a:endParaRPr lang="uk-UA" dirty="0"/>
          </a:p>
        </p:txBody>
      </p:sp>
      <p:pic>
        <p:nvPicPr>
          <p:cNvPr id="6" name="Рисунок 5" descr="Зображення, що містить текст, знімок екрана, Шрифт, схема">
            <a:extLst>
              <a:ext uri="{FF2B5EF4-FFF2-40B4-BE49-F238E27FC236}">
                <a16:creationId xmlns:a16="http://schemas.microsoft.com/office/drawing/2014/main" id="{F1401F87-CA49-64CE-BD5E-CD5E15092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104088" cy="3248758"/>
          </a:xfrm>
          <a:prstGeom prst="rect">
            <a:avLst/>
          </a:prstGeom>
        </p:spPr>
      </p:pic>
      <p:pic>
        <p:nvPicPr>
          <p:cNvPr id="8" name="Рисунок 7" descr="Зображення, що містить текст, Шрифт, знімок екрана, логотип&#10;&#10;Автоматично згенерований опис">
            <a:extLst>
              <a:ext uri="{FF2B5EF4-FFF2-40B4-BE49-F238E27FC236}">
                <a16:creationId xmlns:a16="http://schemas.microsoft.com/office/drawing/2014/main" id="{ABCAF71B-B92A-5688-5A65-F29893C5A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311" y="3859757"/>
            <a:ext cx="6089689" cy="2101260"/>
          </a:xfrm>
          <a:prstGeom prst="rect">
            <a:avLst/>
          </a:prstGeom>
        </p:spPr>
      </p:pic>
    </p:spTree>
    <p:extLst>
      <p:ext uri="{BB962C8B-B14F-4D97-AF65-F5344CB8AC3E}">
        <p14:creationId xmlns:p14="http://schemas.microsoft.com/office/powerpoint/2010/main" val="2332511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924DE7-87A8-4D3B-92DD-9D8DC0FADD94}"/>
              </a:ext>
            </a:extLst>
          </p:cNvPr>
          <p:cNvSpPr>
            <a:spLocks noGrp="1"/>
          </p:cNvSpPr>
          <p:nvPr>
            <p:ph type="title"/>
          </p:nvPr>
        </p:nvSpPr>
        <p:spPr/>
        <p:txBody>
          <a:bodyPr/>
          <a:lstStyle/>
          <a:p>
            <a:r>
              <a:rPr lang="en-US" dirty="0" err="1"/>
              <a:t>Kafdrop</a:t>
            </a:r>
            <a:endParaRPr lang="uk-UA" dirty="0"/>
          </a:p>
        </p:txBody>
      </p:sp>
      <p:sp>
        <p:nvSpPr>
          <p:cNvPr id="4" name="Місце для тексту 3">
            <a:extLst>
              <a:ext uri="{FF2B5EF4-FFF2-40B4-BE49-F238E27FC236}">
                <a16:creationId xmlns:a16="http://schemas.microsoft.com/office/drawing/2014/main" id="{F3A85AAE-6FBB-A0CE-18D5-507D14010FC4}"/>
              </a:ext>
            </a:extLst>
          </p:cNvPr>
          <p:cNvSpPr>
            <a:spLocks noGrp="1"/>
          </p:cNvSpPr>
          <p:nvPr>
            <p:ph type="body" sz="half" idx="2"/>
          </p:nvPr>
        </p:nvSpPr>
        <p:spPr/>
        <p:txBody>
          <a:bodyPr/>
          <a:lstStyle/>
          <a:p>
            <a:r>
              <a:rPr lang="en-US" dirty="0"/>
              <a:t>View messages</a:t>
            </a:r>
          </a:p>
          <a:p>
            <a:r>
              <a:rPr lang="en-US" dirty="0"/>
              <a:t>Search messages</a:t>
            </a:r>
          </a:p>
          <a:p>
            <a:r>
              <a:rPr lang="en-US" dirty="0"/>
              <a:t>Viewing topic consumers</a:t>
            </a:r>
          </a:p>
          <a:p>
            <a:r>
              <a:rPr lang="en-US" dirty="0"/>
              <a:t>Viewing offsets</a:t>
            </a:r>
          </a:p>
          <a:p>
            <a:r>
              <a:rPr lang="en-US" dirty="0"/>
              <a:t>Checking topics</a:t>
            </a:r>
            <a:endParaRPr lang="uk-UA" dirty="0"/>
          </a:p>
        </p:txBody>
      </p:sp>
      <p:pic>
        <p:nvPicPr>
          <p:cNvPr id="6" name="Рисунок 5">
            <a:extLst>
              <a:ext uri="{FF2B5EF4-FFF2-40B4-BE49-F238E27FC236}">
                <a16:creationId xmlns:a16="http://schemas.microsoft.com/office/drawing/2014/main" id="{6FA82AD5-BFC4-D737-FF76-D334D28D7729}"/>
              </a:ext>
            </a:extLst>
          </p:cNvPr>
          <p:cNvPicPr>
            <a:picLocks noChangeAspect="1"/>
          </p:cNvPicPr>
          <p:nvPr/>
        </p:nvPicPr>
        <p:blipFill>
          <a:blip r:embed="rId2"/>
          <a:stretch>
            <a:fillRect/>
          </a:stretch>
        </p:blipFill>
        <p:spPr>
          <a:xfrm>
            <a:off x="6096000" y="0"/>
            <a:ext cx="6095358" cy="5747657"/>
          </a:xfrm>
          <a:prstGeom prst="rect">
            <a:avLst/>
          </a:prstGeom>
        </p:spPr>
      </p:pic>
    </p:spTree>
    <p:extLst>
      <p:ext uri="{BB962C8B-B14F-4D97-AF65-F5344CB8AC3E}">
        <p14:creationId xmlns:p14="http://schemas.microsoft.com/office/powerpoint/2010/main" val="1896749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normAutofit fontScale="85000" lnSpcReduction="20000"/>
          </a:bodyPr>
          <a:lstStyle/>
          <a:p>
            <a:r>
              <a:rPr lang="en-US" dirty="0"/>
              <a:t>Elasticsearch</a:t>
            </a:r>
          </a:p>
          <a:p>
            <a:r>
              <a:rPr lang="en-US" dirty="0"/>
              <a:t>Tried cloud service – </a:t>
            </a:r>
            <a:r>
              <a:rPr lang="en-US" dirty="0" err="1"/>
              <a:t>owerhelmingly</a:t>
            </a:r>
            <a:r>
              <a:rPr lang="en-US" dirty="0"/>
              <a:t> expensive</a:t>
            </a:r>
          </a:p>
          <a:p>
            <a:r>
              <a:rPr lang="en-US" dirty="0"/>
              <a:t>Multiple nodes:</a:t>
            </a:r>
          </a:p>
          <a:p>
            <a:r>
              <a:rPr lang="en-US" dirty="0"/>
              <a:t>+   Redundancy</a:t>
            </a:r>
          </a:p>
          <a:p>
            <a:r>
              <a:rPr lang="en-US" dirty="0"/>
              <a:t>+   Increased query capacity</a:t>
            </a:r>
          </a:p>
          <a:p>
            <a:r>
              <a:rPr lang="en-US" dirty="0"/>
              <a:t>-    Harder configuration</a:t>
            </a:r>
          </a:p>
          <a:p>
            <a:pPr marL="342900" indent="-342900">
              <a:buFontTx/>
              <a:buChar char="-"/>
            </a:pPr>
            <a:r>
              <a:rPr lang="en-US" dirty="0"/>
              <a:t>Overkill and expensive</a:t>
            </a:r>
          </a:p>
          <a:p>
            <a:pPr marL="342900" indent="-342900">
              <a:buFontTx/>
              <a:buChar char="-"/>
            </a:pPr>
            <a:endParaRPr lang="en-US" dirty="0"/>
          </a:p>
        </p:txBody>
      </p:sp>
      <p:pic>
        <p:nvPicPr>
          <p:cNvPr id="7" name="Рисунок 6">
            <a:extLst>
              <a:ext uri="{FF2B5EF4-FFF2-40B4-BE49-F238E27FC236}">
                <a16:creationId xmlns:a16="http://schemas.microsoft.com/office/drawing/2014/main" id="{7A46E22B-91F3-7E03-9D5B-5D354F7B4848}"/>
              </a:ext>
            </a:extLst>
          </p:cNvPr>
          <p:cNvPicPr>
            <a:picLocks noChangeAspect="1"/>
          </p:cNvPicPr>
          <p:nvPr/>
        </p:nvPicPr>
        <p:blipFill>
          <a:blip r:embed="rId3"/>
          <a:stretch>
            <a:fillRect/>
          </a:stretch>
        </p:blipFill>
        <p:spPr>
          <a:xfrm>
            <a:off x="6096000" y="0"/>
            <a:ext cx="6096000" cy="6686550"/>
          </a:xfrm>
          <a:prstGeom prst="rect">
            <a:avLst/>
          </a:prstGeom>
        </p:spPr>
      </p:pic>
    </p:spTree>
    <p:extLst>
      <p:ext uri="{BB962C8B-B14F-4D97-AF65-F5344CB8AC3E}">
        <p14:creationId xmlns:p14="http://schemas.microsoft.com/office/powerpoint/2010/main" val="2672410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16B1CC-E10B-75B3-FCD0-207A170B8C7A}"/>
              </a:ext>
            </a:extLst>
          </p:cNvPr>
          <p:cNvSpPr>
            <a:spLocks noGrp="1"/>
          </p:cNvSpPr>
          <p:nvPr>
            <p:ph type="title"/>
          </p:nvPr>
        </p:nvSpPr>
        <p:spPr/>
        <p:txBody>
          <a:bodyPr/>
          <a:lstStyle/>
          <a:p>
            <a:r>
              <a:rPr lang="en-US" dirty="0"/>
              <a:t>docker-compose</a:t>
            </a:r>
            <a:endParaRPr lang="uk-UA" dirty="0"/>
          </a:p>
        </p:txBody>
      </p:sp>
      <p:sp>
        <p:nvSpPr>
          <p:cNvPr id="4" name="Місце для тексту 3">
            <a:extLst>
              <a:ext uri="{FF2B5EF4-FFF2-40B4-BE49-F238E27FC236}">
                <a16:creationId xmlns:a16="http://schemas.microsoft.com/office/drawing/2014/main" id="{3DBAEB54-B9CA-BA69-BCB8-CCA5CB83CE60}"/>
              </a:ext>
            </a:extLst>
          </p:cNvPr>
          <p:cNvSpPr>
            <a:spLocks noGrp="1"/>
          </p:cNvSpPr>
          <p:nvPr>
            <p:ph type="body" sz="half" idx="2"/>
          </p:nvPr>
        </p:nvSpPr>
        <p:spPr/>
        <p:txBody>
          <a:bodyPr/>
          <a:lstStyle/>
          <a:p>
            <a:r>
              <a:rPr lang="en-US" dirty="0"/>
              <a:t>Kibana for index analysis</a:t>
            </a:r>
          </a:p>
          <a:p>
            <a:r>
              <a:rPr lang="en-US" dirty="0"/>
              <a:t>Tired full elastic stack – too much resources needed</a:t>
            </a:r>
          </a:p>
        </p:txBody>
      </p:sp>
      <p:pic>
        <p:nvPicPr>
          <p:cNvPr id="5" name="Рисунок 4">
            <a:extLst>
              <a:ext uri="{FF2B5EF4-FFF2-40B4-BE49-F238E27FC236}">
                <a16:creationId xmlns:a16="http://schemas.microsoft.com/office/drawing/2014/main" id="{D352EFA6-9D26-5970-6B33-8B8FF24E3B70}"/>
              </a:ext>
            </a:extLst>
          </p:cNvPr>
          <p:cNvPicPr>
            <a:picLocks noChangeAspect="1"/>
          </p:cNvPicPr>
          <p:nvPr/>
        </p:nvPicPr>
        <p:blipFill>
          <a:blip r:embed="rId3"/>
          <a:stretch>
            <a:fillRect/>
          </a:stretch>
        </p:blipFill>
        <p:spPr>
          <a:xfrm>
            <a:off x="6096000" y="0"/>
            <a:ext cx="6124575" cy="4448175"/>
          </a:xfrm>
          <a:prstGeom prst="rect">
            <a:avLst/>
          </a:prstGeom>
        </p:spPr>
      </p:pic>
    </p:spTree>
    <p:extLst>
      <p:ext uri="{BB962C8B-B14F-4D97-AF65-F5344CB8AC3E}">
        <p14:creationId xmlns:p14="http://schemas.microsoft.com/office/powerpoint/2010/main" val="2479140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E5CCF6-C228-8C04-39D9-2E01EE23956C}"/>
              </a:ext>
            </a:extLst>
          </p:cNvPr>
          <p:cNvSpPr>
            <a:spLocks noGrp="1"/>
          </p:cNvSpPr>
          <p:nvPr>
            <p:ph type="title"/>
          </p:nvPr>
        </p:nvSpPr>
        <p:spPr/>
        <p:txBody>
          <a:bodyPr/>
          <a:lstStyle/>
          <a:p>
            <a:pPr algn="ctr"/>
            <a:r>
              <a:rPr lang="en-US" dirty="0" err="1"/>
              <a:t>Kubernates</a:t>
            </a:r>
            <a:r>
              <a:rPr lang="en-US" dirty="0"/>
              <a:t> configuration</a:t>
            </a:r>
            <a:endParaRPr lang="uk-UA" dirty="0"/>
          </a:p>
        </p:txBody>
      </p:sp>
    </p:spTree>
    <p:extLst>
      <p:ext uri="{BB962C8B-B14F-4D97-AF65-F5344CB8AC3E}">
        <p14:creationId xmlns:p14="http://schemas.microsoft.com/office/powerpoint/2010/main" val="70182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F45219-39DF-8160-D195-089108D03B6D}"/>
              </a:ext>
            </a:extLst>
          </p:cNvPr>
          <p:cNvSpPr>
            <a:spLocks noGrp="1"/>
          </p:cNvSpPr>
          <p:nvPr>
            <p:ph type="title"/>
          </p:nvPr>
        </p:nvSpPr>
        <p:spPr/>
        <p:txBody>
          <a:bodyPr/>
          <a:lstStyle/>
          <a:p>
            <a:r>
              <a:rPr lang="en-US" dirty="0"/>
              <a:t>Overall structure</a:t>
            </a:r>
            <a:endParaRPr lang="uk-UA" dirty="0"/>
          </a:p>
        </p:txBody>
      </p:sp>
      <p:pic>
        <p:nvPicPr>
          <p:cNvPr id="4" name="Рисунок 3" descr="Зображення, що містить схема, текст, План, Креслення&#10;&#10;Автоматично згенерований опис">
            <a:extLst>
              <a:ext uri="{FF2B5EF4-FFF2-40B4-BE49-F238E27FC236}">
                <a16:creationId xmlns:a16="http://schemas.microsoft.com/office/drawing/2014/main" id="{F26E7540-08D4-DA0F-AC73-5B9C9A7BC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748" y="2304477"/>
            <a:ext cx="5911262" cy="4425252"/>
          </a:xfrm>
          <a:prstGeom prst="rect">
            <a:avLst/>
          </a:prstGeom>
        </p:spPr>
      </p:pic>
    </p:spTree>
    <p:extLst>
      <p:ext uri="{BB962C8B-B14F-4D97-AF65-F5344CB8AC3E}">
        <p14:creationId xmlns:p14="http://schemas.microsoft.com/office/powerpoint/2010/main" val="125827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A0EA24-E028-F328-2F23-1C9EB762B45E}"/>
              </a:ext>
            </a:extLst>
          </p:cNvPr>
          <p:cNvSpPr>
            <a:spLocks noGrp="1"/>
          </p:cNvSpPr>
          <p:nvPr>
            <p:ph type="title"/>
          </p:nvPr>
        </p:nvSpPr>
        <p:spPr/>
        <p:txBody>
          <a:bodyPr/>
          <a:lstStyle/>
          <a:p>
            <a:r>
              <a:rPr lang="en-US" dirty="0"/>
              <a:t>Folder structure</a:t>
            </a:r>
            <a:endParaRPr lang="uk-UA" dirty="0"/>
          </a:p>
        </p:txBody>
      </p:sp>
      <p:sp>
        <p:nvSpPr>
          <p:cNvPr id="4" name="Місце для тексту 3">
            <a:extLst>
              <a:ext uri="{FF2B5EF4-FFF2-40B4-BE49-F238E27FC236}">
                <a16:creationId xmlns:a16="http://schemas.microsoft.com/office/drawing/2014/main" id="{CD5F644C-A9D5-B9E0-088C-8C6A3BF4C6F7}"/>
              </a:ext>
            </a:extLst>
          </p:cNvPr>
          <p:cNvSpPr>
            <a:spLocks noGrp="1"/>
          </p:cNvSpPr>
          <p:nvPr>
            <p:ph type="body" sz="half" idx="2"/>
          </p:nvPr>
        </p:nvSpPr>
        <p:spPr/>
        <p:txBody>
          <a:bodyPr/>
          <a:lstStyle/>
          <a:p>
            <a:r>
              <a:rPr lang="en-US" dirty="0"/>
              <a:t>Utilizing helm for k8s configuration as a code</a:t>
            </a:r>
            <a:endParaRPr lang="uk-UA" dirty="0"/>
          </a:p>
        </p:txBody>
      </p:sp>
      <p:pic>
        <p:nvPicPr>
          <p:cNvPr id="6" name="Рисунок 5">
            <a:extLst>
              <a:ext uri="{FF2B5EF4-FFF2-40B4-BE49-F238E27FC236}">
                <a16:creationId xmlns:a16="http://schemas.microsoft.com/office/drawing/2014/main" id="{4621D476-8E47-6362-AE97-165AA8E19D8B}"/>
              </a:ext>
            </a:extLst>
          </p:cNvPr>
          <p:cNvPicPr>
            <a:picLocks noChangeAspect="1"/>
          </p:cNvPicPr>
          <p:nvPr/>
        </p:nvPicPr>
        <p:blipFill>
          <a:blip r:embed="rId2"/>
          <a:stretch>
            <a:fillRect/>
          </a:stretch>
        </p:blipFill>
        <p:spPr>
          <a:xfrm>
            <a:off x="6096000" y="0"/>
            <a:ext cx="5743303" cy="6859648"/>
          </a:xfrm>
          <a:prstGeom prst="rect">
            <a:avLst/>
          </a:prstGeom>
        </p:spPr>
      </p:pic>
    </p:spTree>
    <p:extLst>
      <p:ext uri="{BB962C8B-B14F-4D97-AF65-F5344CB8AC3E}">
        <p14:creationId xmlns:p14="http://schemas.microsoft.com/office/powerpoint/2010/main" val="2754865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F409D9-3009-9F94-0141-F084E995C912}"/>
              </a:ext>
            </a:extLst>
          </p:cNvPr>
          <p:cNvSpPr>
            <a:spLocks noGrp="1"/>
          </p:cNvSpPr>
          <p:nvPr>
            <p:ph type="title"/>
          </p:nvPr>
        </p:nvSpPr>
        <p:spPr/>
        <p:txBody>
          <a:bodyPr/>
          <a:lstStyle/>
          <a:p>
            <a:r>
              <a:rPr lang="en-US" dirty="0"/>
              <a:t>Deployment config</a:t>
            </a:r>
            <a:endParaRPr lang="uk-UA" dirty="0"/>
          </a:p>
        </p:txBody>
      </p:sp>
      <p:sp>
        <p:nvSpPr>
          <p:cNvPr id="4" name="Місце для тексту 3">
            <a:extLst>
              <a:ext uri="{FF2B5EF4-FFF2-40B4-BE49-F238E27FC236}">
                <a16:creationId xmlns:a16="http://schemas.microsoft.com/office/drawing/2014/main" id="{0609DB0D-CB3F-6D0E-D6C9-CA6C9772BB10}"/>
              </a:ext>
            </a:extLst>
          </p:cNvPr>
          <p:cNvSpPr>
            <a:spLocks noGrp="1"/>
          </p:cNvSpPr>
          <p:nvPr>
            <p:ph type="body" sz="half" idx="2"/>
          </p:nvPr>
        </p:nvSpPr>
        <p:spPr/>
        <p:txBody>
          <a:bodyPr/>
          <a:lstStyle/>
          <a:p>
            <a:r>
              <a:rPr lang="en-US" dirty="0"/>
              <a:t>Defining deployment</a:t>
            </a:r>
          </a:p>
          <a:p>
            <a:r>
              <a:rPr lang="en-US" dirty="0"/>
              <a:t>Using image from Artifact Registry</a:t>
            </a:r>
          </a:p>
          <a:p>
            <a:r>
              <a:rPr lang="en-US" dirty="0"/>
              <a:t>Defining resources, environments, binding port</a:t>
            </a:r>
          </a:p>
        </p:txBody>
      </p:sp>
      <p:pic>
        <p:nvPicPr>
          <p:cNvPr id="8" name="Рисунок 7">
            <a:extLst>
              <a:ext uri="{FF2B5EF4-FFF2-40B4-BE49-F238E27FC236}">
                <a16:creationId xmlns:a16="http://schemas.microsoft.com/office/drawing/2014/main" id="{618A41B2-C422-D5A8-101E-37DC82CE6625}"/>
              </a:ext>
            </a:extLst>
          </p:cNvPr>
          <p:cNvPicPr>
            <a:picLocks noChangeAspect="1"/>
          </p:cNvPicPr>
          <p:nvPr/>
        </p:nvPicPr>
        <p:blipFill>
          <a:blip r:embed="rId2"/>
          <a:stretch>
            <a:fillRect/>
          </a:stretch>
        </p:blipFill>
        <p:spPr>
          <a:xfrm>
            <a:off x="6096000" y="0"/>
            <a:ext cx="5084379" cy="6858000"/>
          </a:xfrm>
          <a:prstGeom prst="rect">
            <a:avLst/>
          </a:prstGeom>
        </p:spPr>
      </p:pic>
    </p:spTree>
    <p:extLst>
      <p:ext uri="{BB962C8B-B14F-4D97-AF65-F5344CB8AC3E}">
        <p14:creationId xmlns:p14="http://schemas.microsoft.com/office/powerpoint/2010/main" val="913229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F409D9-3009-9F94-0141-F084E995C912}"/>
              </a:ext>
            </a:extLst>
          </p:cNvPr>
          <p:cNvSpPr>
            <a:spLocks noGrp="1"/>
          </p:cNvSpPr>
          <p:nvPr>
            <p:ph type="title"/>
          </p:nvPr>
        </p:nvSpPr>
        <p:spPr/>
        <p:txBody>
          <a:bodyPr/>
          <a:lstStyle/>
          <a:p>
            <a:r>
              <a:rPr lang="en-US" dirty="0"/>
              <a:t>Service config</a:t>
            </a:r>
            <a:endParaRPr lang="uk-UA" dirty="0"/>
          </a:p>
        </p:txBody>
      </p:sp>
      <p:sp>
        <p:nvSpPr>
          <p:cNvPr id="4" name="Місце для тексту 3">
            <a:extLst>
              <a:ext uri="{FF2B5EF4-FFF2-40B4-BE49-F238E27FC236}">
                <a16:creationId xmlns:a16="http://schemas.microsoft.com/office/drawing/2014/main" id="{0609DB0D-CB3F-6D0E-D6C9-CA6C9772BB10}"/>
              </a:ext>
            </a:extLst>
          </p:cNvPr>
          <p:cNvSpPr>
            <a:spLocks noGrp="1"/>
          </p:cNvSpPr>
          <p:nvPr>
            <p:ph type="body" sz="half" idx="2"/>
          </p:nvPr>
        </p:nvSpPr>
        <p:spPr/>
        <p:txBody>
          <a:bodyPr/>
          <a:lstStyle/>
          <a:p>
            <a:r>
              <a:rPr lang="en-US" dirty="0"/>
              <a:t>Defining service</a:t>
            </a:r>
          </a:p>
          <a:p>
            <a:r>
              <a:rPr lang="en-US" dirty="0"/>
              <a:t>Binding port</a:t>
            </a:r>
          </a:p>
        </p:txBody>
      </p:sp>
      <p:pic>
        <p:nvPicPr>
          <p:cNvPr id="5" name="Рисунок 4">
            <a:extLst>
              <a:ext uri="{FF2B5EF4-FFF2-40B4-BE49-F238E27FC236}">
                <a16:creationId xmlns:a16="http://schemas.microsoft.com/office/drawing/2014/main" id="{9827A2A1-8AC4-BA5E-8962-77D517777ABA}"/>
              </a:ext>
            </a:extLst>
          </p:cNvPr>
          <p:cNvPicPr>
            <a:picLocks noChangeAspect="1"/>
          </p:cNvPicPr>
          <p:nvPr/>
        </p:nvPicPr>
        <p:blipFill>
          <a:blip r:embed="rId2"/>
          <a:stretch>
            <a:fillRect/>
          </a:stretch>
        </p:blipFill>
        <p:spPr>
          <a:xfrm>
            <a:off x="6096000" y="0"/>
            <a:ext cx="6096000" cy="2857500"/>
          </a:xfrm>
          <a:prstGeom prst="rect">
            <a:avLst/>
          </a:prstGeom>
        </p:spPr>
      </p:pic>
    </p:spTree>
    <p:extLst>
      <p:ext uri="{BB962C8B-B14F-4D97-AF65-F5344CB8AC3E}">
        <p14:creationId xmlns:p14="http://schemas.microsoft.com/office/powerpoint/2010/main" val="3489368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F409D9-3009-9F94-0141-F084E995C912}"/>
              </a:ext>
            </a:extLst>
          </p:cNvPr>
          <p:cNvSpPr>
            <a:spLocks noGrp="1"/>
          </p:cNvSpPr>
          <p:nvPr>
            <p:ph type="title"/>
          </p:nvPr>
        </p:nvSpPr>
        <p:spPr/>
        <p:txBody>
          <a:bodyPr/>
          <a:lstStyle/>
          <a:p>
            <a:r>
              <a:rPr lang="en-US" dirty="0"/>
              <a:t>Ingress config</a:t>
            </a:r>
            <a:endParaRPr lang="uk-UA" dirty="0"/>
          </a:p>
        </p:txBody>
      </p:sp>
      <p:sp>
        <p:nvSpPr>
          <p:cNvPr id="4" name="Місце для тексту 3">
            <a:extLst>
              <a:ext uri="{FF2B5EF4-FFF2-40B4-BE49-F238E27FC236}">
                <a16:creationId xmlns:a16="http://schemas.microsoft.com/office/drawing/2014/main" id="{0609DB0D-CB3F-6D0E-D6C9-CA6C9772BB10}"/>
              </a:ext>
            </a:extLst>
          </p:cNvPr>
          <p:cNvSpPr>
            <a:spLocks noGrp="1"/>
          </p:cNvSpPr>
          <p:nvPr>
            <p:ph type="body" sz="half" idx="2"/>
          </p:nvPr>
        </p:nvSpPr>
        <p:spPr/>
        <p:txBody>
          <a:bodyPr/>
          <a:lstStyle/>
          <a:p>
            <a:r>
              <a:rPr lang="en-US" dirty="0"/>
              <a:t>Defining ingress</a:t>
            </a:r>
          </a:p>
          <a:p>
            <a:r>
              <a:rPr lang="en-US" dirty="0"/>
              <a:t>Binding service</a:t>
            </a:r>
          </a:p>
          <a:p>
            <a:r>
              <a:rPr lang="en-US" dirty="0"/>
              <a:t>Binding port</a:t>
            </a:r>
          </a:p>
        </p:txBody>
      </p:sp>
      <p:pic>
        <p:nvPicPr>
          <p:cNvPr id="8" name="Рисунок 7">
            <a:extLst>
              <a:ext uri="{FF2B5EF4-FFF2-40B4-BE49-F238E27FC236}">
                <a16:creationId xmlns:a16="http://schemas.microsoft.com/office/drawing/2014/main" id="{C785993A-2F4A-319A-B0FD-88FF2964F446}"/>
              </a:ext>
            </a:extLst>
          </p:cNvPr>
          <p:cNvPicPr>
            <a:picLocks noChangeAspect="1"/>
          </p:cNvPicPr>
          <p:nvPr/>
        </p:nvPicPr>
        <p:blipFill>
          <a:blip r:embed="rId2"/>
          <a:stretch>
            <a:fillRect/>
          </a:stretch>
        </p:blipFill>
        <p:spPr>
          <a:xfrm>
            <a:off x="6078447" y="-1"/>
            <a:ext cx="6113553" cy="5529943"/>
          </a:xfrm>
          <a:prstGeom prst="rect">
            <a:avLst/>
          </a:prstGeom>
        </p:spPr>
      </p:pic>
    </p:spTree>
    <p:extLst>
      <p:ext uri="{BB962C8B-B14F-4D97-AF65-F5344CB8AC3E}">
        <p14:creationId xmlns:p14="http://schemas.microsoft.com/office/powerpoint/2010/main" val="302567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F409D9-3009-9F94-0141-F084E995C912}"/>
              </a:ext>
            </a:extLst>
          </p:cNvPr>
          <p:cNvSpPr>
            <a:spLocks noGrp="1"/>
          </p:cNvSpPr>
          <p:nvPr>
            <p:ph type="title"/>
          </p:nvPr>
        </p:nvSpPr>
        <p:spPr/>
        <p:txBody>
          <a:bodyPr/>
          <a:lstStyle/>
          <a:p>
            <a:r>
              <a:rPr lang="en-US" dirty="0"/>
              <a:t>Secrets config</a:t>
            </a:r>
            <a:endParaRPr lang="uk-UA" dirty="0"/>
          </a:p>
        </p:txBody>
      </p:sp>
      <p:sp>
        <p:nvSpPr>
          <p:cNvPr id="4" name="Місце для тексту 3">
            <a:extLst>
              <a:ext uri="{FF2B5EF4-FFF2-40B4-BE49-F238E27FC236}">
                <a16:creationId xmlns:a16="http://schemas.microsoft.com/office/drawing/2014/main" id="{0609DB0D-CB3F-6D0E-D6C9-CA6C9772BB10}"/>
              </a:ext>
            </a:extLst>
          </p:cNvPr>
          <p:cNvSpPr>
            <a:spLocks noGrp="1"/>
          </p:cNvSpPr>
          <p:nvPr>
            <p:ph type="body" sz="half" idx="2"/>
          </p:nvPr>
        </p:nvSpPr>
        <p:spPr/>
        <p:txBody>
          <a:bodyPr/>
          <a:lstStyle/>
          <a:p>
            <a:r>
              <a:rPr lang="en-US" dirty="0"/>
              <a:t>Not using Helm </a:t>
            </a:r>
            <a:r>
              <a:rPr lang="en-US" dirty="0" err="1"/>
              <a:t>values.yaml</a:t>
            </a:r>
            <a:r>
              <a:rPr lang="en-US" dirty="0"/>
              <a:t> to store environments and especially secrets, as them should not be committed to repository</a:t>
            </a:r>
          </a:p>
        </p:txBody>
      </p:sp>
      <p:pic>
        <p:nvPicPr>
          <p:cNvPr id="5" name="Рисунок 4">
            <a:extLst>
              <a:ext uri="{FF2B5EF4-FFF2-40B4-BE49-F238E27FC236}">
                <a16:creationId xmlns:a16="http://schemas.microsoft.com/office/drawing/2014/main" id="{4AC7F1DE-3489-B5FF-3780-AC599750B21E}"/>
              </a:ext>
            </a:extLst>
          </p:cNvPr>
          <p:cNvPicPr>
            <a:picLocks noChangeAspect="1"/>
          </p:cNvPicPr>
          <p:nvPr/>
        </p:nvPicPr>
        <p:blipFill>
          <a:blip r:embed="rId2"/>
          <a:stretch>
            <a:fillRect/>
          </a:stretch>
        </p:blipFill>
        <p:spPr>
          <a:xfrm>
            <a:off x="6086475" y="0"/>
            <a:ext cx="6105525" cy="2295525"/>
          </a:xfrm>
          <a:prstGeom prst="rect">
            <a:avLst/>
          </a:prstGeom>
        </p:spPr>
      </p:pic>
    </p:spTree>
    <p:extLst>
      <p:ext uri="{BB962C8B-B14F-4D97-AF65-F5344CB8AC3E}">
        <p14:creationId xmlns:p14="http://schemas.microsoft.com/office/powerpoint/2010/main" val="3084503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E1637D-6D5F-A65D-A5BA-964667E6BDFB}"/>
              </a:ext>
            </a:extLst>
          </p:cNvPr>
          <p:cNvSpPr>
            <a:spLocks noGrp="1"/>
          </p:cNvSpPr>
          <p:nvPr>
            <p:ph type="title"/>
          </p:nvPr>
        </p:nvSpPr>
        <p:spPr/>
        <p:txBody>
          <a:bodyPr/>
          <a:lstStyle/>
          <a:p>
            <a:r>
              <a:rPr lang="en-US" dirty="0"/>
              <a:t>Creating k8s cluster</a:t>
            </a:r>
            <a:endParaRPr lang="uk-UA" dirty="0"/>
          </a:p>
        </p:txBody>
      </p:sp>
      <p:sp>
        <p:nvSpPr>
          <p:cNvPr id="4" name="Місце для тексту 3">
            <a:extLst>
              <a:ext uri="{FF2B5EF4-FFF2-40B4-BE49-F238E27FC236}">
                <a16:creationId xmlns:a16="http://schemas.microsoft.com/office/drawing/2014/main" id="{CE8229FC-5488-6B0B-774C-3645FC6FCB67}"/>
              </a:ext>
            </a:extLst>
          </p:cNvPr>
          <p:cNvSpPr>
            <a:spLocks noGrp="1"/>
          </p:cNvSpPr>
          <p:nvPr>
            <p:ph type="body" sz="half" idx="2"/>
          </p:nvPr>
        </p:nvSpPr>
        <p:spPr/>
        <p:txBody>
          <a:bodyPr>
            <a:normAutofit fontScale="77500" lnSpcReduction="20000"/>
          </a:bodyPr>
          <a:lstStyle/>
          <a:p>
            <a:pPr marL="342900" indent="-342900">
              <a:buFont typeface="Arial" panose="020B0604020202020204" pitchFamily="34" charset="0"/>
              <a:buChar char="•"/>
            </a:pPr>
            <a:r>
              <a:rPr lang="en-US" dirty="0"/>
              <a:t>Autopilot mode (recommended by GCP): GKE manages the underlying infrastructure such as node configuration, autoscaling, auto-upgrades, baseline security configurations, and baseline networking configuration. Pay per pod.</a:t>
            </a:r>
          </a:p>
          <a:p>
            <a:pPr marL="342900" indent="-342900">
              <a:buFont typeface="Arial" panose="020B0604020202020204" pitchFamily="34" charset="0"/>
              <a:buChar char="•"/>
            </a:pPr>
            <a:r>
              <a:rPr lang="en-US" dirty="0"/>
              <a:t>Standard mode: You manage the underlying infrastructure, including configuring the individual nodes. Pay per node.</a:t>
            </a:r>
          </a:p>
          <a:p>
            <a:endParaRPr lang="uk-UA" dirty="0"/>
          </a:p>
        </p:txBody>
      </p:sp>
      <p:pic>
        <p:nvPicPr>
          <p:cNvPr id="10" name="Рисунок 9">
            <a:extLst>
              <a:ext uri="{FF2B5EF4-FFF2-40B4-BE49-F238E27FC236}">
                <a16:creationId xmlns:a16="http://schemas.microsoft.com/office/drawing/2014/main" id="{649D98C1-CA6C-3216-E804-6C7A352DDCAC}"/>
              </a:ext>
            </a:extLst>
          </p:cNvPr>
          <p:cNvPicPr>
            <a:picLocks noChangeAspect="1"/>
          </p:cNvPicPr>
          <p:nvPr/>
        </p:nvPicPr>
        <p:blipFill>
          <a:blip r:embed="rId2"/>
          <a:stretch>
            <a:fillRect/>
          </a:stretch>
        </p:blipFill>
        <p:spPr>
          <a:xfrm>
            <a:off x="6095998" y="2265759"/>
            <a:ext cx="6096000" cy="1716236"/>
          </a:xfrm>
          <a:prstGeom prst="rect">
            <a:avLst/>
          </a:prstGeom>
        </p:spPr>
      </p:pic>
      <p:pic>
        <p:nvPicPr>
          <p:cNvPr id="12" name="Рисунок 11">
            <a:extLst>
              <a:ext uri="{FF2B5EF4-FFF2-40B4-BE49-F238E27FC236}">
                <a16:creationId xmlns:a16="http://schemas.microsoft.com/office/drawing/2014/main" id="{EE4B0864-5DB7-3DEC-8A81-80A8565682E5}"/>
              </a:ext>
            </a:extLst>
          </p:cNvPr>
          <p:cNvPicPr>
            <a:picLocks noChangeAspect="1"/>
          </p:cNvPicPr>
          <p:nvPr/>
        </p:nvPicPr>
        <p:blipFill>
          <a:blip r:embed="rId3"/>
          <a:stretch>
            <a:fillRect/>
          </a:stretch>
        </p:blipFill>
        <p:spPr>
          <a:xfrm>
            <a:off x="6096000" y="0"/>
            <a:ext cx="6095998" cy="1283523"/>
          </a:xfrm>
          <a:prstGeom prst="rect">
            <a:avLst/>
          </a:prstGeom>
        </p:spPr>
      </p:pic>
    </p:spTree>
    <p:extLst>
      <p:ext uri="{BB962C8B-B14F-4D97-AF65-F5344CB8AC3E}">
        <p14:creationId xmlns:p14="http://schemas.microsoft.com/office/powerpoint/2010/main" val="648552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9700E9-D874-8F6E-BF8E-7EDC132B78BB}"/>
              </a:ext>
            </a:extLst>
          </p:cNvPr>
          <p:cNvSpPr>
            <a:spLocks noGrp="1"/>
          </p:cNvSpPr>
          <p:nvPr>
            <p:ph type="title"/>
          </p:nvPr>
        </p:nvSpPr>
        <p:spPr/>
        <p:txBody>
          <a:bodyPr/>
          <a:lstStyle/>
          <a:p>
            <a:r>
              <a:rPr lang="en-US" dirty="0"/>
              <a:t>Setting app cluster</a:t>
            </a:r>
            <a:endParaRPr lang="uk-UA" dirty="0"/>
          </a:p>
        </p:txBody>
      </p:sp>
      <p:sp>
        <p:nvSpPr>
          <p:cNvPr id="3" name="Місце для вмісту 2">
            <a:extLst>
              <a:ext uri="{FF2B5EF4-FFF2-40B4-BE49-F238E27FC236}">
                <a16:creationId xmlns:a16="http://schemas.microsoft.com/office/drawing/2014/main" id="{D43F88A3-DAC1-3395-B30C-C35333AF792D}"/>
              </a:ext>
            </a:extLst>
          </p:cNvPr>
          <p:cNvSpPr>
            <a:spLocks noGrp="1"/>
          </p:cNvSpPr>
          <p:nvPr>
            <p:ph idx="1"/>
          </p:nvPr>
        </p:nvSpPr>
        <p:spPr>
          <a:xfrm>
            <a:off x="6270161" y="457201"/>
            <a:ext cx="5756375" cy="5403850"/>
          </a:xfrm>
        </p:spPr>
        <p:txBody>
          <a:bodyPr>
            <a:normAutofit/>
          </a:bodyPr>
          <a:lstStyle/>
          <a:p>
            <a:r>
              <a:rPr lang="en-US" dirty="0"/>
              <a:t>Connect to cluster:</a:t>
            </a:r>
          </a:p>
          <a:p>
            <a:r>
              <a:rPr lang="en-US" sz="1600" dirty="0">
                <a:latin typeface="Consolas" panose="020B0609020204030204" pitchFamily="49" charset="0"/>
              </a:rPr>
              <a:t>&gt;</a:t>
            </a:r>
            <a:r>
              <a:rPr lang="en-US" sz="1600" dirty="0" err="1">
                <a:latin typeface="Consolas" panose="020B0609020204030204" pitchFamily="49" charset="0"/>
              </a:rPr>
              <a:t>gcloud</a:t>
            </a:r>
            <a:r>
              <a:rPr lang="en-US" sz="1600" dirty="0">
                <a:latin typeface="Consolas" panose="020B0609020204030204" pitchFamily="49" charset="0"/>
              </a:rPr>
              <a:t> container clusters get-credentials autopilot-cluster --region us-central1 --project pet-project</a:t>
            </a:r>
          </a:p>
          <a:p>
            <a:r>
              <a:rPr lang="en-US" dirty="0"/>
              <a:t>Apply secrets:</a:t>
            </a:r>
          </a:p>
          <a:p>
            <a:r>
              <a:rPr lang="en-US" sz="1600" dirty="0">
                <a:latin typeface="Consolas" panose="020B0609020204030204" pitchFamily="49" charset="0"/>
              </a:rPr>
              <a:t>&gt;</a:t>
            </a:r>
            <a:r>
              <a:rPr lang="en-US" sz="1600" dirty="0" err="1">
                <a:latin typeface="Consolas" panose="020B0609020204030204" pitchFamily="49" charset="0"/>
              </a:rPr>
              <a:t>kubectl</a:t>
            </a:r>
            <a:r>
              <a:rPr lang="en-US" sz="1600" dirty="0">
                <a:latin typeface="Consolas" panose="020B0609020204030204" pitchFamily="49" charset="0"/>
              </a:rPr>
              <a:t> apply -f ./</a:t>
            </a:r>
            <a:r>
              <a:rPr lang="en-US" sz="1600" dirty="0" err="1">
                <a:latin typeface="Consolas" panose="020B0609020204030204" pitchFamily="49" charset="0"/>
              </a:rPr>
              <a:t>postgres-secrets.yaml</a:t>
            </a:r>
            <a:endParaRPr lang="en-US" sz="1600" dirty="0">
              <a:latin typeface="Consolas" panose="020B0609020204030204" pitchFamily="49" charset="0"/>
            </a:endParaRPr>
          </a:p>
          <a:p>
            <a:r>
              <a:rPr lang="en-US" dirty="0"/>
              <a:t>Apply Helm config:</a:t>
            </a:r>
          </a:p>
          <a:p>
            <a:r>
              <a:rPr lang="en-US" sz="1600" dirty="0">
                <a:latin typeface="Consolas" panose="020B0609020204030204" pitchFamily="49" charset="0"/>
              </a:rPr>
              <a:t>&gt;helm install book-reviews-</a:t>
            </a:r>
            <a:r>
              <a:rPr lang="en-US" sz="1600" dirty="0" err="1">
                <a:latin typeface="Consolas" panose="020B0609020204030204" pitchFamily="49" charset="0"/>
              </a:rPr>
              <a:t>api</a:t>
            </a:r>
            <a:r>
              <a:rPr lang="en-US" sz="1600" dirty="0">
                <a:latin typeface="Consolas" panose="020B0609020204030204" pitchFamily="49" charset="0"/>
              </a:rPr>
              <a:t> .</a:t>
            </a:r>
          </a:p>
          <a:p>
            <a:r>
              <a:rPr lang="en-US" sz="3100" dirty="0"/>
              <a:t>If config changed:</a:t>
            </a:r>
          </a:p>
          <a:p>
            <a:r>
              <a:rPr lang="en-US" sz="1600" dirty="0">
                <a:latin typeface="Consolas" panose="020B0609020204030204" pitchFamily="49" charset="0"/>
              </a:rPr>
              <a:t>&gt;helm upgrade –install book-reviews-</a:t>
            </a:r>
            <a:r>
              <a:rPr lang="en-US" sz="1600" dirty="0" err="1">
                <a:latin typeface="Consolas" panose="020B0609020204030204" pitchFamily="49" charset="0"/>
              </a:rPr>
              <a:t>api</a:t>
            </a:r>
            <a:r>
              <a:rPr lang="en-US" sz="1600" dirty="0">
                <a:latin typeface="Consolas" panose="020B0609020204030204" pitchFamily="49" charset="0"/>
              </a:rPr>
              <a:t> .</a:t>
            </a:r>
            <a:endParaRPr lang="uk-UA" sz="1600" dirty="0">
              <a:latin typeface="Consolas" panose="020B0609020204030204" pitchFamily="49" charset="0"/>
            </a:endParaRPr>
          </a:p>
        </p:txBody>
      </p:sp>
      <p:sp>
        <p:nvSpPr>
          <p:cNvPr id="4" name="Місце для тексту 3">
            <a:extLst>
              <a:ext uri="{FF2B5EF4-FFF2-40B4-BE49-F238E27FC236}">
                <a16:creationId xmlns:a16="http://schemas.microsoft.com/office/drawing/2014/main" id="{BA02E23B-01E1-E23E-3954-A40317B9513B}"/>
              </a:ext>
            </a:extLst>
          </p:cNvPr>
          <p:cNvSpPr>
            <a:spLocks noGrp="1"/>
          </p:cNvSpPr>
          <p:nvPr>
            <p:ph type="body" sz="half" idx="2"/>
          </p:nvPr>
        </p:nvSpPr>
        <p:spPr/>
        <p:txBody>
          <a:bodyPr/>
          <a:lstStyle/>
          <a:p>
            <a:r>
              <a:rPr lang="en-US" dirty="0"/>
              <a:t>Artifact Registry should have built images before start</a:t>
            </a:r>
            <a:endParaRPr lang="uk-UA" dirty="0"/>
          </a:p>
        </p:txBody>
      </p:sp>
    </p:spTree>
    <p:extLst>
      <p:ext uri="{BB962C8B-B14F-4D97-AF65-F5344CB8AC3E}">
        <p14:creationId xmlns:p14="http://schemas.microsoft.com/office/powerpoint/2010/main" val="2864229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E5CCF6-C228-8C04-39D9-2E01EE23956C}"/>
              </a:ext>
            </a:extLst>
          </p:cNvPr>
          <p:cNvSpPr>
            <a:spLocks noGrp="1"/>
          </p:cNvSpPr>
          <p:nvPr>
            <p:ph type="title"/>
          </p:nvPr>
        </p:nvSpPr>
        <p:spPr/>
        <p:txBody>
          <a:bodyPr/>
          <a:lstStyle/>
          <a:p>
            <a:pPr algn="ctr"/>
            <a:r>
              <a:rPr lang="en-US" dirty="0"/>
              <a:t>Deployment Automation</a:t>
            </a:r>
            <a:endParaRPr lang="uk-UA" dirty="0"/>
          </a:p>
        </p:txBody>
      </p:sp>
    </p:spTree>
    <p:extLst>
      <p:ext uri="{BB962C8B-B14F-4D97-AF65-F5344CB8AC3E}">
        <p14:creationId xmlns:p14="http://schemas.microsoft.com/office/powerpoint/2010/main" val="1433984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2EBC0E-AF67-C527-95E7-3BA5AB27A616}"/>
              </a:ext>
            </a:extLst>
          </p:cNvPr>
          <p:cNvSpPr>
            <a:spLocks noGrp="1"/>
          </p:cNvSpPr>
          <p:nvPr>
            <p:ph type="title"/>
          </p:nvPr>
        </p:nvSpPr>
        <p:spPr/>
        <p:txBody>
          <a:bodyPr/>
          <a:lstStyle/>
          <a:p>
            <a:r>
              <a:rPr lang="en-US" dirty="0"/>
              <a:t>Pipeline setup</a:t>
            </a:r>
            <a:endParaRPr lang="uk-UA" dirty="0"/>
          </a:p>
        </p:txBody>
      </p:sp>
      <p:sp>
        <p:nvSpPr>
          <p:cNvPr id="4" name="Місце для тексту 3">
            <a:extLst>
              <a:ext uri="{FF2B5EF4-FFF2-40B4-BE49-F238E27FC236}">
                <a16:creationId xmlns:a16="http://schemas.microsoft.com/office/drawing/2014/main" id="{86EF86AE-0FFC-0D5A-CBF2-60E5809231C1}"/>
              </a:ext>
            </a:extLst>
          </p:cNvPr>
          <p:cNvSpPr>
            <a:spLocks noGrp="1"/>
          </p:cNvSpPr>
          <p:nvPr>
            <p:ph type="body" sz="half" idx="2"/>
          </p:nvPr>
        </p:nvSpPr>
        <p:spPr/>
        <p:txBody>
          <a:bodyPr>
            <a:normAutofit fontScale="70000" lnSpcReduction="20000"/>
          </a:bodyPr>
          <a:lstStyle/>
          <a:p>
            <a:pPr marL="457200" indent="-457200">
              <a:buAutoNum type="arabicPeriod"/>
            </a:pPr>
            <a:r>
              <a:rPr lang="en-US" dirty="0"/>
              <a:t>Create individual repositories for each of services in Artifact Registry</a:t>
            </a:r>
          </a:p>
          <a:p>
            <a:pPr marL="457200" indent="-457200">
              <a:buAutoNum type="arabicPeriod"/>
            </a:pPr>
            <a:r>
              <a:rPr lang="en-US" dirty="0"/>
              <a:t>Setup trigger in Cloud Build on push to GitHub repository</a:t>
            </a:r>
          </a:p>
          <a:p>
            <a:pPr marL="457200" indent="-457200">
              <a:buAutoNum type="arabicPeriod"/>
            </a:pPr>
            <a:r>
              <a:rPr lang="en-US" dirty="0"/>
              <a:t>Push some code</a:t>
            </a:r>
          </a:p>
          <a:p>
            <a:pPr marL="457200" indent="-457200">
              <a:buAutoNum type="arabicPeriod"/>
            </a:pPr>
            <a:r>
              <a:rPr lang="en-US" dirty="0"/>
              <a:t>Connect to k8s cluster and restart affected deployment </a:t>
            </a:r>
            <a:r>
              <a:rPr lang="en-US" dirty="0">
                <a:solidFill>
                  <a:schemeClr val="bg1">
                    <a:lumMod val="65000"/>
                  </a:schemeClr>
                </a:solidFill>
              </a:rPr>
              <a:t>(or automate this step with </a:t>
            </a:r>
            <a:r>
              <a:rPr lang="en-US" dirty="0" err="1">
                <a:solidFill>
                  <a:schemeClr val="bg1">
                    <a:lumMod val="65000"/>
                  </a:schemeClr>
                </a:solidFill>
              </a:rPr>
              <a:t>cloudbuild</a:t>
            </a:r>
            <a:r>
              <a:rPr lang="en-US" dirty="0">
                <a:solidFill>
                  <a:schemeClr val="bg1">
                    <a:lumMod val="65000"/>
                  </a:schemeClr>
                </a:solidFill>
              </a:rPr>
              <a:t> command from </a:t>
            </a:r>
            <a:r>
              <a:rPr lang="en-US" dirty="0" err="1">
                <a:solidFill>
                  <a:schemeClr val="bg1">
                    <a:lumMod val="65000"/>
                  </a:schemeClr>
                </a:solidFill>
              </a:rPr>
              <a:t>kubectl</a:t>
            </a:r>
            <a:r>
              <a:rPr lang="en-US" dirty="0">
                <a:solidFill>
                  <a:schemeClr val="bg1">
                    <a:lumMod val="65000"/>
                  </a:schemeClr>
                </a:solidFill>
              </a:rPr>
              <a:t> container)</a:t>
            </a:r>
          </a:p>
          <a:p>
            <a:pPr marL="457200" indent="-457200">
              <a:buAutoNum type="arabicPeriod"/>
            </a:pPr>
            <a:r>
              <a:rPr lang="en-US" dirty="0"/>
              <a:t>Goto 3</a:t>
            </a:r>
            <a:endParaRPr lang="uk-UA" dirty="0"/>
          </a:p>
          <a:p>
            <a:endParaRPr lang="uk-UA" dirty="0"/>
          </a:p>
        </p:txBody>
      </p:sp>
      <p:pic>
        <p:nvPicPr>
          <p:cNvPr id="6" name="Рисунок 5">
            <a:extLst>
              <a:ext uri="{FF2B5EF4-FFF2-40B4-BE49-F238E27FC236}">
                <a16:creationId xmlns:a16="http://schemas.microsoft.com/office/drawing/2014/main" id="{56038939-D45B-4050-CBB5-E554DDA49498}"/>
              </a:ext>
            </a:extLst>
          </p:cNvPr>
          <p:cNvPicPr>
            <a:picLocks noChangeAspect="1"/>
          </p:cNvPicPr>
          <p:nvPr/>
        </p:nvPicPr>
        <p:blipFill>
          <a:blip r:embed="rId2"/>
          <a:stretch>
            <a:fillRect/>
          </a:stretch>
        </p:blipFill>
        <p:spPr>
          <a:xfrm>
            <a:off x="6096000" y="0"/>
            <a:ext cx="6096000" cy="1413164"/>
          </a:xfrm>
          <a:prstGeom prst="rect">
            <a:avLst/>
          </a:prstGeom>
        </p:spPr>
      </p:pic>
      <p:pic>
        <p:nvPicPr>
          <p:cNvPr id="8" name="Рисунок 7">
            <a:extLst>
              <a:ext uri="{FF2B5EF4-FFF2-40B4-BE49-F238E27FC236}">
                <a16:creationId xmlns:a16="http://schemas.microsoft.com/office/drawing/2014/main" id="{059D933D-1B28-49EA-9A1C-B9B9892C20DB}"/>
              </a:ext>
            </a:extLst>
          </p:cNvPr>
          <p:cNvPicPr>
            <a:picLocks noChangeAspect="1"/>
          </p:cNvPicPr>
          <p:nvPr/>
        </p:nvPicPr>
        <p:blipFill>
          <a:blip r:embed="rId3"/>
          <a:stretch>
            <a:fillRect/>
          </a:stretch>
        </p:blipFill>
        <p:spPr>
          <a:xfrm>
            <a:off x="6096000" y="2301719"/>
            <a:ext cx="6096000" cy="879087"/>
          </a:xfrm>
          <a:prstGeom prst="rect">
            <a:avLst/>
          </a:prstGeom>
        </p:spPr>
      </p:pic>
    </p:spTree>
    <p:extLst>
      <p:ext uri="{BB962C8B-B14F-4D97-AF65-F5344CB8AC3E}">
        <p14:creationId xmlns:p14="http://schemas.microsoft.com/office/powerpoint/2010/main" val="594550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B9E862-F14F-493E-3600-75ABA0B0C32C}"/>
              </a:ext>
            </a:extLst>
          </p:cNvPr>
          <p:cNvSpPr>
            <a:spLocks noGrp="1"/>
          </p:cNvSpPr>
          <p:nvPr>
            <p:ph type="title"/>
          </p:nvPr>
        </p:nvSpPr>
        <p:spPr/>
        <p:txBody>
          <a:bodyPr/>
          <a:lstStyle/>
          <a:p>
            <a:r>
              <a:rPr lang="en-US" dirty="0" err="1"/>
              <a:t>cloudbuild.yaml</a:t>
            </a:r>
            <a:endParaRPr lang="uk-UA" dirty="0"/>
          </a:p>
        </p:txBody>
      </p:sp>
      <p:sp>
        <p:nvSpPr>
          <p:cNvPr id="4" name="Місце для тексту 3">
            <a:extLst>
              <a:ext uri="{FF2B5EF4-FFF2-40B4-BE49-F238E27FC236}">
                <a16:creationId xmlns:a16="http://schemas.microsoft.com/office/drawing/2014/main" id="{4D319A8B-944D-AFC9-9189-57AA7B5C146D}"/>
              </a:ext>
            </a:extLst>
          </p:cNvPr>
          <p:cNvSpPr>
            <a:spLocks noGrp="1"/>
          </p:cNvSpPr>
          <p:nvPr>
            <p:ph type="body" sz="half" idx="2"/>
          </p:nvPr>
        </p:nvSpPr>
        <p:spPr/>
        <p:txBody>
          <a:bodyPr/>
          <a:lstStyle/>
          <a:p>
            <a:r>
              <a:rPr lang="en-US" dirty="0"/>
              <a:t>gcr.io/cloud-builders/docker – prebuilt container that allows build tag and push docker images directly in Google Cloud Build</a:t>
            </a:r>
          </a:p>
          <a:p>
            <a:r>
              <a:rPr lang="en-US" dirty="0">
                <a:solidFill>
                  <a:schemeClr val="bg1">
                    <a:lumMod val="65000"/>
                  </a:schemeClr>
                </a:solidFill>
              </a:rPr>
              <a:t>Use </a:t>
            </a:r>
            <a:r>
              <a:rPr lang="en-US" dirty="0" err="1">
                <a:solidFill>
                  <a:schemeClr val="bg1">
                    <a:lumMod val="65000"/>
                  </a:schemeClr>
                </a:solidFill>
              </a:rPr>
              <a:t>kafdrop</a:t>
            </a:r>
            <a:r>
              <a:rPr lang="en-US" dirty="0">
                <a:solidFill>
                  <a:schemeClr val="bg1">
                    <a:lumMod val="65000"/>
                  </a:schemeClr>
                </a:solidFill>
              </a:rPr>
              <a:t> container to automatically restart deployment</a:t>
            </a:r>
            <a:endParaRPr lang="uk-UA" dirty="0">
              <a:solidFill>
                <a:schemeClr val="bg1">
                  <a:lumMod val="65000"/>
                </a:schemeClr>
              </a:solidFill>
            </a:endParaRPr>
          </a:p>
        </p:txBody>
      </p:sp>
      <p:pic>
        <p:nvPicPr>
          <p:cNvPr id="6" name="Рисунок 5">
            <a:extLst>
              <a:ext uri="{FF2B5EF4-FFF2-40B4-BE49-F238E27FC236}">
                <a16:creationId xmlns:a16="http://schemas.microsoft.com/office/drawing/2014/main" id="{B8FBCA16-1017-4060-80DA-7D72E4665B79}"/>
              </a:ext>
            </a:extLst>
          </p:cNvPr>
          <p:cNvPicPr>
            <a:picLocks noChangeAspect="1"/>
          </p:cNvPicPr>
          <p:nvPr/>
        </p:nvPicPr>
        <p:blipFill>
          <a:blip r:embed="rId2"/>
          <a:stretch>
            <a:fillRect/>
          </a:stretch>
        </p:blipFill>
        <p:spPr>
          <a:xfrm>
            <a:off x="6096000" y="0"/>
            <a:ext cx="6096000" cy="5528050"/>
          </a:xfrm>
          <a:prstGeom prst="rect">
            <a:avLst/>
          </a:prstGeom>
        </p:spPr>
      </p:pic>
    </p:spTree>
    <p:extLst>
      <p:ext uri="{BB962C8B-B14F-4D97-AF65-F5344CB8AC3E}">
        <p14:creationId xmlns:p14="http://schemas.microsoft.com/office/powerpoint/2010/main" val="139763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ru-UA" b="1" dirty="0"/>
              <a:t>1. </a:t>
            </a:r>
            <a:r>
              <a:rPr lang="en-US" b="1" dirty="0"/>
              <a:t>Project setup</a:t>
            </a:r>
            <a:endParaRPr lang="uk-UA" b="1" dirty="0"/>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Initialize three </a:t>
            </a:r>
            <a:r>
              <a:rPr lang="en-US" dirty="0" err="1"/>
              <a:t>NestJS</a:t>
            </a:r>
            <a:r>
              <a:rPr lang="en-US" dirty="0"/>
              <a:t> projects: </a:t>
            </a:r>
            <a:r>
              <a:rPr lang="en-US" dirty="0" err="1"/>
              <a:t>UserService</a:t>
            </a:r>
            <a:r>
              <a:rPr lang="en-US" dirty="0"/>
              <a:t>, </a:t>
            </a:r>
            <a:r>
              <a:rPr lang="en-US" dirty="0" err="1"/>
              <a:t>BookService</a:t>
            </a:r>
            <a:r>
              <a:rPr lang="en-US" dirty="0"/>
              <a:t>, and </a:t>
            </a:r>
            <a:r>
              <a:rPr lang="en-US" dirty="0" err="1"/>
              <a:t>ReviewService</a:t>
            </a:r>
            <a:endParaRPr lang="en-US" dirty="0"/>
          </a:p>
          <a:p>
            <a:pPr marL="342900" indent="-342900">
              <a:buFont typeface="Arial" panose="020B0604020202020204" pitchFamily="34" charset="0"/>
              <a:buChar char="•"/>
            </a:pPr>
            <a:r>
              <a:rPr lang="en-US" dirty="0"/>
              <a:t>Set up a Git repository for version control</a:t>
            </a:r>
          </a:p>
          <a:p>
            <a:pPr marL="342900" indent="-342900">
              <a:buFont typeface="Arial" panose="020B0604020202020204" pitchFamily="34" charset="0"/>
              <a:buChar char="•"/>
            </a:pPr>
            <a:r>
              <a:rPr lang="en-US" dirty="0"/>
              <a:t>Prepare basic folder structures and configurations</a:t>
            </a:r>
            <a:endParaRPr lang="uk-UA" dirty="0"/>
          </a:p>
        </p:txBody>
      </p:sp>
    </p:spTree>
    <p:extLst>
      <p:ext uri="{BB962C8B-B14F-4D97-AF65-F5344CB8AC3E}">
        <p14:creationId xmlns:p14="http://schemas.microsoft.com/office/powerpoint/2010/main" val="4481369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B9E862-F14F-493E-3600-75ABA0B0C32C}"/>
              </a:ext>
            </a:extLst>
          </p:cNvPr>
          <p:cNvSpPr>
            <a:spLocks noGrp="1"/>
          </p:cNvSpPr>
          <p:nvPr>
            <p:ph type="title"/>
          </p:nvPr>
        </p:nvSpPr>
        <p:spPr/>
        <p:txBody>
          <a:bodyPr/>
          <a:lstStyle/>
          <a:p>
            <a:r>
              <a:rPr lang="en-US" dirty="0" err="1"/>
              <a:t>cloudbuild.yaml</a:t>
            </a:r>
            <a:endParaRPr lang="uk-UA" dirty="0"/>
          </a:p>
        </p:txBody>
      </p:sp>
      <p:sp>
        <p:nvSpPr>
          <p:cNvPr id="4" name="Місце для тексту 3">
            <a:extLst>
              <a:ext uri="{FF2B5EF4-FFF2-40B4-BE49-F238E27FC236}">
                <a16:creationId xmlns:a16="http://schemas.microsoft.com/office/drawing/2014/main" id="{4D319A8B-944D-AFC9-9189-57AA7B5C146D}"/>
              </a:ext>
            </a:extLst>
          </p:cNvPr>
          <p:cNvSpPr>
            <a:spLocks noGrp="1"/>
          </p:cNvSpPr>
          <p:nvPr>
            <p:ph type="body" sz="half" idx="2"/>
          </p:nvPr>
        </p:nvSpPr>
        <p:spPr/>
        <p:txBody>
          <a:bodyPr/>
          <a:lstStyle/>
          <a:p>
            <a:r>
              <a:rPr lang="en-US" dirty="0"/>
              <a:t>gcr.io/cloud-builders/docker – prebuilt container that allows build tag and push docker images directly in Google Cloud Build</a:t>
            </a:r>
          </a:p>
          <a:p>
            <a:r>
              <a:rPr lang="en-US" dirty="0">
                <a:solidFill>
                  <a:schemeClr val="bg1">
                    <a:lumMod val="65000"/>
                  </a:schemeClr>
                </a:solidFill>
              </a:rPr>
              <a:t>Use </a:t>
            </a:r>
            <a:r>
              <a:rPr lang="en-US" dirty="0" err="1">
                <a:solidFill>
                  <a:schemeClr val="bg1">
                    <a:lumMod val="65000"/>
                  </a:schemeClr>
                </a:solidFill>
              </a:rPr>
              <a:t>kafdrop</a:t>
            </a:r>
            <a:r>
              <a:rPr lang="en-US" dirty="0">
                <a:solidFill>
                  <a:schemeClr val="bg1">
                    <a:lumMod val="65000"/>
                  </a:schemeClr>
                </a:solidFill>
              </a:rPr>
              <a:t> container to automatically restart deployment</a:t>
            </a:r>
            <a:endParaRPr lang="uk-UA" dirty="0">
              <a:solidFill>
                <a:schemeClr val="bg1">
                  <a:lumMod val="65000"/>
                </a:schemeClr>
              </a:solidFill>
            </a:endParaRPr>
          </a:p>
        </p:txBody>
      </p:sp>
      <p:pic>
        <p:nvPicPr>
          <p:cNvPr id="5" name="Рисунок 4">
            <a:extLst>
              <a:ext uri="{FF2B5EF4-FFF2-40B4-BE49-F238E27FC236}">
                <a16:creationId xmlns:a16="http://schemas.microsoft.com/office/drawing/2014/main" id="{7ABE3D75-E43C-3F1A-764F-56E7FB7EAFE6}"/>
              </a:ext>
            </a:extLst>
          </p:cNvPr>
          <p:cNvPicPr>
            <a:picLocks noChangeAspect="1"/>
          </p:cNvPicPr>
          <p:nvPr/>
        </p:nvPicPr>
        <p:blipFill>
          <a:blip r:embed="rId2"/>
          <a:stretch>
            <a:fillRect/>
          </a:stretch>
        </p:blipFill>
        <p:spPr>
          <a:xfrm>
            <a:off x="6096000" y="0"/>
            <a:ext cx="6124575" cy="5486400"/>
          </a:xfrm>
          <a:prstGeom prst="rect">
            <a:avLst/>
          </a:prstGeom>
        </p:spPr>
      </p:pic>
    </p:spTree>
    <p:extLst>
      <p:ext uri="{BB962C8B-B14F-4D97-AF65-F5344CB8AC3E}">
        <p14:creationId xmlns:p14="http://schemas.microsoft.com/office/powerpoint/2010/main" val="648811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B9E862-F14F-493E-3600-75ABA0B0C32C}"/>
              </a:ext>
            </a:extLst>
          </p:cNvPr>
          <p:cNvSpPr>
            <a:spLocks noGrp="1"/>
          </p:cNvSpPr>
          <p:nvPr>
            <p:ph type="title"/>
          </p:nvPr>
        </p:nvSpPr>
        <p:spPr/>
        <p:txBody>
          <a:bodyPr/>
          <a:lstStyle/>
          <a:p>
            <a:r>
              <a:rPr lang="en-US" dirty="0" err="1"/>
              <a:t>cloudbuild.yaml</a:t>
            </a:r>
            <a:endParaRPr lang="uk-UA" dirty="0"/>
          </a:p>
        </p:txBody>
      </p:sp>
      <p:sp>
        <p:nvSpPr>
          <p:cNvPr id="4" name="Місце для тексту 3">
            <a:extLst>
              <a:ext uri="{FF2B5EF4-FFF2-40B4-BE49-F238E27FC236}">
                <a16:creationId xmlns:a16="http://schemas.microsoft.com/office/drawing/2014/main" id="{4D319A8B-944D-AFC9-9189-57AA7B5C146D}"/>
              </a:ext>
            </a:extLst>
          </p:cNvPr>
          <p:cNvSpPr>
            <a:spLocks noGrp="1"/>
          </p:cNvSpPr>
          <p:nvPr>
            <p:ph type="body" sz="half" idx="2"/>
          </p:nvPr>
        </p:nvSpPr>
        <p:spPr/>
        <p:txBody>
          <a:bodyPr/>
          <a:lstStyle/>
          <a:p>
            <a:r>
              <a:rPr lang="en-US" dirty="0"/>
              <a:t>gcr.io/cloud-builders/docker – prebuilt container that allows build tag and push docker images directly in Google Cloud Build</a:t>
            </a:r>
          </a:p>
          <a:p>
            <a:r>
              <a:rPr lang="en-US" dirty="0">
                <a:solidFill>
                  <a:schemeClr val="bg1">
                    <a:lumMod val="65000"/>
                  </a:schemeClr>
                </a:solidFill>
              </a:rPr>
              <a:t>Use </a:t>
            </a:r>
            <a:r>
              <a:rPr lang="en-US" dirty="0" err="1">
                <a:solidFill>
                  <a:schemeClr val="bg1">
                    <a:lumMod val="65000"/>
                  </a:schemeClr>
                </a:solidFill>
              </a:rPr>
              <a:t>kafdrop</a:t>
            </a:r>
            <a:r>
              <a:rPr lang="en-US" dirty="0">
                <a:solidFill>
                  <a:schemeClr val="bg1">
                    <a:lumMod val="65000"/>
                  </a:schemeClr>
                </a:solidFill>
              </a:rPr>
              <a:t> container to automatically restart deployment</a:t>
            </a:r>
            <a:endParaRPr lang="uk-UA" dirty="0">
              <a:solidFill>
                <a:schemeClr val="bg1">
                  <a:lumMod val="65000"/>
                </a:schemeClr>
              </a:solidFill>
            </a:endParaRPr>
          </a:p>
        </p:txBody>
      </p:sp>
      <p:pic>
        <p:nvPicPr>
          <p:cNvPr id="10" name="Рисунок 9">
            <a:extLst>
              <a:ext uri="{FF2B5EF4-FFF2-40B4-BE49-F238E27FC236}">
                <a16:creationId xmlns:a16="http://schemas.microsoft.com/office/drawing/2014/main" id="{83CE7D65-2801-C624-F896-95E3C9B86269}"/>
              </a:ext>
            </a:extLst>
          </p:cNvPr>
          <p:cNvPicPr>
            <a:picLocks noChangeAspect="1"/>
          </p:cNvPicPr>
          <p:nvPr/>
        </p:nvPicPr>
        <p:blipFill>
          <a:blip r:embed="rId2"/>
          <a:stretch>
            <a:fillRect/>
          </a:stretch>
        </p:blipFill>
        <p:spPr>
          <a:xfrm>
            <a:off x="6096000" y="0"/>
            <a:ext cx="6096000" cy="2689685"/>
          </a:xfrm>
          <a:prstGeom prst="rect">
            <a:avLst/>
          </a:prstGeom>
        </p:spPr>
      </p:pic>
    </p:spTree>
    <p:extLst>
      <p:ext uri="{BB962C8B-B14F-4D97-AF65-F5344CB8AC3E}">
        <p14:creationId xmlns:p14="http://schemas.microsoft.com/office/powerpoint/2010/main" val="3847461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889AEB9-6120-F0D3-1D22-2A15B76C635A}"/>
              </a:ext>
            </a:extLst>
          </p:cNvPr>
          <p:cNvSpPr>
            <a:spLocks noGrp="1"/>
          </p:cNvSpPr>
          <p:nvPr>
            <p:ph type="title"/>
          </p:nvPr>
        </p:nvSpPr>
        <p:spPr/>
        <p:txBody>
          <a:bodyPr/>
          <a:lstStyle/>
          <a:p>
            <a:pPr algn="ctr"/>
            <a:r>
              <a:rPr lang="en-US" dirty="0"/>
              <a:t>Monitoring</a:t>
            </a:r>
            <a:endParaRPr lang="uk-UA" dirty="0"/>
          </a:p>
        </p:txBody>
      </p:sp>
    </p:spTree>
    <p:extLst>
      <p:ext uri="{BB962C8B-B14F-4D97-AF65-F5344CB8AC3E}">
        <p14:creationId xmlns:p14="http://schemas.microsoft.com/office/powerpoint/2010/main" val="1445792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889AEB9-6120-F0D3-1D22-2A15B76C635A}"/>
              </a:ext>
            </a:extLst>
          </p:cNvPr>
          <p:cNvSpPr>
            <a:spLocks noGrp="1"/>
          </p:cNvSpPr>
          <p:nvPr>
            <p:ph type="title"/>
          </p:nvPr>
        </p:nvSpPr>
        <p:spPr/>
        <p:txBody>
          <a:bodyPr/>
          <a:lstStyle/>
          <a:p>
            <a:r>
              <a:rPr lang="en-US" dirty="0"/>
              <a:t>Logs</a:t>
            </a:r>
            <a:endParaRPr lang="uk-UA" dirty="0"/>
          </a:p>
        </p:txBody>
      </p:sp>
      <p:sp>
        <p:nvSpPr>
          <p:cNvPr id="3" name="Місце для тексту 2">
            <a:extLst>
              <a:ext uri="{FF2B5EF4-FFF2-40B4-BE49-F238E27FC236}">
                <a16:creationId xmlns:a16="http://schemas.microsoft.com/office/drawing/2014/main" id="{034E58C4-B4F2-5C13-2B26-1615E9284A54}"/>
              </a:ext>
            </a:extLst>
          </p:cNvPr>
          <p:cNvSpPr>
            <a:spLocks noGrp="1"/>
          </p:cNvSpPr>
          <p:nvPr>
            <p:ph type="body" sz="half" idx="2"/>
          </p:nvPr>
        </p:nvSpPr>
        <p:spPr/>
        <p:txBody>
          <a:bodyPr/>
          <a:lstStyle/>
          <a:p>
            <a:r>
              <a:rPr lang="en-US" dirty="0"/>
              <a:t>Combining several log streams to see whole system logs at once</a:t>
            </a:r>
          </a:p>
          <a:p>
            <a:endParaRPr lang="uk-UA" dirty="0"/>
          </a:p>
        </p:txBody>
      </p:sp>
      <p:pic>
        <p:nvPicPr>
          <p:cNvPr id="6" name="Рисунок 5">
            <a:extLst>
              <a:ext uri="{FF2B5EF4-FFF2-40B4-BE49-F238E27FC236}">
                <a16:creationId xmlns:a16="http://schemas.microsoft.com/office/drawing/2014/main" id="{8E0CDB13-CFB4-521C-2698-D10F5F99A5B6}"/>
              </a:ext>
            </a:extLst>
          </p:cNvPr>
          <p:cNvPicPr>
            <a:picLocks noChangeAspect="1"/>
          </p:cNvPicPr>
          <p:nvPr/>
        </p:nvPicPr>
        <p:blipFill>
          <a:blip r:embed="rId2"/>
          <a:stretch>
            <a:fillRect/>
          </a:stretch>
        </p:blipFill>
        <p:spPr>
          <a:xfrm>
            <a:off x="6095999" y="0"/>
            <a:ext cx="6096001" cy="3317687"/>
          </a:xfrm>
          <a:prstGeom prst="rect">
            <a:avLst/>
          </a:prstGeom>
        </p:spPr>
      </p:pic>
      <p:pic>
        <p:nvPicPr>
          <p:cNvPr id="8" name="Рисунок 7">
            <a:extLst>
              <a:ext uri="{FF2B5EF4-FFF2-40B4-BE49-F238E27FC236}">
                <a16:creationId xmlns:a16="http://schemas.microsoft.com/office/drawing/2014/main" id="{01D68701-808C-37D2-2BA2-6062A228D02B}"/>
              </a:ext>
            </a:extLst>
          </p:cNvPr>
          <p:cNvPicPr>
            <a:picLocks noChangeAspect="1"/>
          </p:cNvPicPr>
          <p:nvPr/>
        </p:nvPicPr>
        <p:blipFill>
          <a:blip r:embed="rId3"/>
          <a:stretch>
            <a:fillRect/>
          </a:stretch>
        </p:blipFill>
        <p:spPr>
          <a:xfrm>
            <a:off x="6095999" y="3139887"/>
            <a:ext cx="6096002" cy="1955763"/>
          </a:xfrm>
          <a:prstGeom prst="rect">
            <a:avLst/>
          </a:prstGeom>
        </p:spPr>
      </p:pic>
    </p:spTree>
    <p:extLst>
      <p:ext uri="{BB962C8B-B14F-4D97-AF65-F5344CB8AC3E}">
        <p14:creationId xmlns:p14="http://schemas.microsoft.com/office/powerpoint/2010/main" val="530317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9889AEB9-6120-F0D3-1D22-2A15B76C635A}"/>
              </a:ext>
            </a:extLst>
          </p:cNvPr>
          <p:cNvSpPr>
            <a:spLocks noGrp="1"/>
          </p:cNvSpPr>
          <p:nvPr>
            <p:ph type="title"/>
          </p:nvPr>
        </p:nvSpPr>
        <p:spPr/>
        <p:txBody>
          <a:bodyPr/>
          <a:lstStyle/>
          <a:p>
            <a:r>
              <a:rPr lang="en-US" dirty="0"/>
              <a:t>Tracing</a:t>
            </a:r>
            <a:endParaRPr lang="uk-UA" dirty="0"/>
          </a:p>
        </p:txBody>
      </p:sp>
      <p:sp>
        <p:nvSpPr>
          <p:cNvPr id="3" name="Місце для тексту 2">
            <a:extLst>
              <a:ext uri="{FF2B5EF4-FFF2-40B4-BE49-F238E27FC236}">
                <a16:creationId xmlns:a16="http://schemas.microsoft.com/office/drawing/2014/main" id="{034E58C4-B4F2-5C13-2B26-1615E9284A54}"/>
              </a:ext>
            </a:extLst>
          </p:cNvPr>
          <p:cNvSpPr>
            <a:spLocks noGrp="1"/>
          </p:cNvSpPr>
          <p:nvPr>
            <p:ph type="body" sz="half" idx="2"/>
          </p:nvPr>
        </p:nvSpPr>
        <p:spPr/>
        <p:txBody>
          <a:bodyPr/>
          <a:lstStyle/>
          <a:p>
            <a:r>
              <a:rPr lang="en-US" dirty="0"/>
              <a:t>Setup tracing to connect logs with traces and monitor latencies</a:t>
            </a:r>
          </a:p>
          <a:p>
            <a:endParaRPr lang="en-US" dirty="0"/>
          </a:p>
          <a:p>
            <a:endParaRPr lang="uk-UA" dirty="0"/>
          </a:p>
        </p:txBody>
      </p:sp>
      <p:pic>
        <p:nvPicPr>
          <p:cNvPr id="9" name="Рисунок 8">
            <a:extLst>
              <a:ext uri="{FF2B5EF4-FFF2-40B4-BE49-F238E27FC236}">
                <a16:creationId xmlns:a16="http://schemas.microsoft.com/office/drawing/2014/main" id="{A3E27E16-29AD-0427-ED6E-0D0E7ECCF3E9}"/>
              </a:ext>
            </a:extLst>
          </p:cNvPr>
          <p:cNvPicPr>
            <a:picLocks noChangeAspect="1"/>
          </p:cNvPicPr>
          <p:nvPr/>
        </p:nvPicPr>
        <p:blipFill>
          <a:blip r:embed="rId2"/>
          <a:stretch>
            <a:fillRect/>
          </a:stretch>
        </p:blipFill>
        <p:spPr>
          <a:xfrm>
            <a:off x="6096000" y="0"/>
            <a:ext cx="6096000" cy="3602418"/>
          </a:xfrm>
          <a:prstGeom prst="rect">
            <a:avLst/>
          </a:prstGeom>
        </p:spPr>
      </p:pic>
    </p:spTree>
    <p:extLst>
      <p:ext uri="{BB962C8B-B14F-4D97-AF65-F5344CB8AC3E}">
        <p14:creationId xmlns:p14="http://schemas.microsoft.com/office/powerpoint/2010/main" val="4226224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0B7489-CF21-3C46-E8A1-B35B713B04CB}"/>
              </a:ext>
            </a:extLst>
          </p:cNvPr>
          <p:cNvSpPr>
            <a:spLocks noGrp="1"/>
          </p:cNvSpPr>
          <p:nvPr>
            <p:ph type="title"/>
          </p:nvPr>
        </p:nvSpPr>
        <p:spPr/>
        <p:txBody>
          <a:bodyPr/>
          <a:lstStyle/>
          <a:p>
            <a:r>
              <a:rPr lang="en-US" dirty="0"/>
              <a:t>Error reporting</a:t>
            </a:r>
            <a:endParaRPr lang="uk-UA" dirty="0"/>
          </a:p>
        </p:txBody>
      </p:sp>
      <p:sp>
        <p:nvSpPr>
          <p:cNvPr id="4" name="Місце для тексту 3">
            <a:extLst>
              <a:ext uri="{FF2B5EF4-FFF2-40B4-BE49-F238E27FC236}">
                <a16:creationId xmlns:a16="http://schemas.microsoft.com/office/drawing/2014/main" id="{A30E23EC-E1FC-CA49-4BDB-A9CC3C50AE9F}"/>
              </a:ext>
            </a:extLst>
          </p:cNvPr>
          <p:cNvSpPr>
            <a:spLocks noGrp="1"/>
          </p:cNvSpPr>
          <p:nvPr>
            <p:ph type="body" sz="half" idx="2"/>
          </p:nvPr>
        </p:nvSpPr>
        <p:spPr/>
        <p:txBody>
          <a:bodyPr/>
          <a:lstStyle/>
          <a:p>
            <a:r>
              <a:rPr lang="en-US" dirty="0"/>
              <a:t>Built-in functionality</a:t>
            </a:r>
          </a:p>
          <a:p>
            <a:r>
              <a:rPr lang="en-US" dirty="0"/>
              <a:t>Easy to configure automatic configurations</a:t>
            </a:r>
          </a:p>
          <a:p>
            <a:endParaRPr lang="uk-UA" dirty="0"/>
          </a:p>
        </p:txBody>
      </p:sp>
      <p:pic>
        <p:nvPicPr>
          <p:cNvPr id="6" name="Рисунок 5">
            <a:extLst>
              <a:ext uri="{FF2B5EF4-FFF2-40B4-BE49-F238E27FC236}">
                <a16:creationId xmlns:a16="http://schemas.microsoft.com/office/drawing/2014/main" id="{A36F294C-2C10-8534-2311-CD162FFE4F3C}"/>
              </a:ext>
            </a:extLst>
          </p:cNvPr>
          <p:cNvPicPr>
            <a:picLocks noChangeAspect="1"/>
          </p:cNvPicPr>
          <p:nvPr/>
        </p:nvPicPr>
        <p:blipFill>
          <a:blip r:embed="rId2"/>
          <a:stretch>
            <a:fillRect/>
          </a:stretch>
        </p:blipFill>
        <p:spPr>
          <a:xfrm>
            <a:off x="6116640" y="1"/>
            <a:ext cx="6044880" cy="1902786"/>
          </a:xfrm>
          <a:prstGeom prst="rect">
            <a:avLst/>
          </a:prstGeom>
        </p:spPr>
      </p:pic>
      <p:pic>
        <p:nvPicPr>
          <p:cNvPr id="10" name="Рисунок 9">
            <a:extLst>
              <a:ext uri="{FF2B5EF4-FFF2-40B4-BE49-F238E27FC236}">
                <a16:creationId xmlns:a16="http://schemas.microsoft.com/office/drawing/2014/main" id="{038E8CBC-A4F4-7148-944A-0D099275C3D0}"/>
              </a:ext>
            </a:extLst>
          </p:cNvPr>
          <p:cNvPicPr>
            <a:picLocks noChangeAspect="1"/>
          </p:cNvPicPr>
          <p:nvPr/>
        </p:nvPicPr>
        <p:blipFill>
          <a:blip r:embed="rId3"/>
          <a:stretch>
            <a:fillRect/>
          </a:stretch>
        </p:blipFill>
        <p:spPr>
          <a:xfrm>
            <a:off x="6116640" y="2286817"/>
            <a:ext cx="4166507" cy="1638607"/>
          </a:xfrm>
          <a:prstGeom prst="rect">
            <a:avLst/>
          </a:prstGeom>
        </p:spPr>
      </p:pic>
    </p:spTree>
    <p:extLst>
      <p:ext uri="{BB962C8B-B14F-4D97-AF65-F5344CB8AC3E}">
        <p14:creationId xmlns:p14="http://schemas.microsoft.com/office/powerpoint/2010/main" val="6551492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0B7489-CF21-3C46-E8A1-B35B713B04CB}"/>
              </a:ext>
            </a:extLst>
          </p:cNvPr>
          <p:cNvSpPr>
            <a:spLocks noGrp="1"/>
          </p:cNvSpPr>
          <p:nvPr>
            <p:ph type="title"/>
          </p:nvPr>
        </p:nvSpPr>
        <p:spPr/>
        <p:txBody>
          <a:bodyPr/>
          <a:lstStyle/>
          <a:p>
            <a:r>
              <a:rPr lang="en-US" dirty="0"/>
              <a:t>Configure uptime check</a:t>
            </a:r>
            <a:endParaRPr lang="uk-UA" dirty="0"/>
          </a:p>
        </p:txBody>
      </p:sp>
      <p:sp>
        <p:nvSpPr>
          <p:cNvPr id="4" name="Місце для тексту 3">
            <a:extLst>
              <a:ext uri="{FF2B5EF4-FFF2-40B4-BE49-F238E27FC236}">
                <a16:creationId xmlns:a16="http://schemas.microsoft.com/office/drawing/2014/main" id="{A30E23EC-E1FC-CA49-4BDB-A9CC3C50AE9F}"/>
              </a:ext>
            </a:extLst>
          </p:cNvPr>
          <p:cNvSpPr>
            <a:spLocks noGrp="1"/>
          </p:cNvSpPr>
          <p:nvPr>
            <p:ph type="body" sz="half" idx="2"/>
          </p:nvPr>
        </p:nvSpPr>
        <p:spPr/>
        <p:txBody>
          <a:bodyPr/>
          <a:lstStyle/>
          <a:p>
            <a:r>
              <a:rPr lang="en-US" dirty="0"/>
              <a:t>Setup reusable </a:t>
            </a:r>
            <a:r>
              <a:rPr lang="en-US" dirty="0" err="1"/>
              <a:t>healthcheck</a:t>
            </a:r>
            <a:r>
              <a:rPr lang="en-US" dirty="0"/>
              <a:t> endpoint</a:t>
            </a:r>
          </a:p>
          <a:p>
            <a:r>
              <a:rPr lang="en-US" dirty="0"/>
              <a:t>Create uptime check</a:t>
            </a:r>
          </a:p>
          <a:p>
            <a:r>
              <a:rPr lang="en-US" dirty="0"/>
              <a:t>Monitor availability across the globe</a:t>
            </a:r>
          </a:p>
          <a:p>
            <a:r>
              <a:rPr lang="en-US" dirty="0"/>
              <a:t>Configure notification channel to receive alerts</a:t>
            </a:r>
            <a:endParaRPr lang="uk-UA" dirty="0"/>
          </a:p>
        </p:txBody>
      </p:sp>
      <p:pic>
        <p:nvPicPr>
          <p:cNvPr id="5" name="Рисунок 4">
            <a:extLst>
              <a:ext uri="{FF2B5EF4-FFF2-40B4-BE49-F238E27FC236}">
                <a16:creationId xmlns:a16="http://schemas.microsoft.com/office/drawing/2014/main" id="{EEF784CE-0EA9-D9B5-65DF-B0DD28A21850}"/>
              </a:ext>
            </a:extLst>
          </p:cNvPr>
          <p:cNvPicPr>
            <a:picLocks noChangeAspect="1"/>
          </p:cNvPicPr>
          <p:nvPr/>
        </p:nvPicPr>
        <p:blipFill>
          <a:blip r:embed="rId2"/>
          <a:stretch>
            <a:fillRect/>
          </a:stretch>
        </p:blipFill>
        <p:spPr>
          <a:xfrm>
            <a:off x="6096000" y="0"/>
            <a:ext cx="2412274" cy="2722424"/>
          </a:xfrm>
          <a:prstGeom prst="rect">
            <a:avLst/>
          </a:prstGeom>
        </p:spPr>
      </p:pic>
      <p:pic>
        <p:nvPicPr>
          <p:cNvPr id="11" name="Рисунок 10">
            <a:extLst>
              <a:ext uri="{FF2B5EF4-FFF2-40B4-BE49-F238E27FC236}">
                <a16:creationId xmlns:a16="http://schemas.microsoft.com/office/drawing/2014/main" id="{90A97746-9EDA-8915-4A04-53B77FD58789}"/>
              </a:ext>
            </a:extLst>
          </p:cNvPr>
          <p:cNvPicPr>
            <a:picLocks noChangeAspect="1"/>
          </p:cNvPicPr>
          <p:nvPr/>
        </p:nvPicPr>
        <p:blipFill>
          <a:blip r:embed="rId3"/>
          <a:stretch>
            <a:fillRect/>
          </a:stretch>
        </p:blipFill>
        <p:spPr>
          <a:xfrm>
            <a:off x="8503837" y="-1"/>
            <a:ext cx="3688164" cy="1685109"/>
          </a:xfrm>
          <a:prstGeom prst="rect">
            <a:avLst/>
          </a:prstGeom>
        </p:spPr>
      </p:pic>
      <p:pic>
        <p:nvPicPr>
          <p:cNvPr id="15" name="Рисунок 14">
            <a:extLst>
              <a:ext uri="{FF2B5EF4-FFF2-40B4-BE49-F238E27FC236}">
                <a16:creationId xmlns:a16="http://schemas.microsoft.com/office/drawing/2014/main" id="{775A58A4-3F4E-A044-573E-923EFA0A0FF4}"/>
              </a:ext>
            </a:extLst>
          </p:cNvPr>
          <p:cNvPicPr>
            <a:picLocks noChangeAspect="1"/>
          </p:cNvPicPr>
          <p:nvPr/>
        </p:nvPicPr>
        <p:blipFill>
          <a:blip r:embed="rId4"/>
          <a:stretch>
            <a:fillRect/>
          </a:stretch>
        </p:blipFill>
        <p:spPr>
          <a:xfrm>
            <a:off x="8503837" y="1657800"/>
            <a:ext cx="3423580" cy="1064624"/>
          </a:xfrm>
          <a:prstGeom prst="rect">
            <a:avLst/>
          </a:prstGeom>
        </p:spPr>
      </p:pic>
      <p:pic>
        <p:nvPicPr>
          <p:cNvPr id="19" name="Рисунок 18">
            <a:extLst>
              <a:ext uri="{FF2B5EF4-FFF2-40B4-BE49-F238E27FC236}">
                <a16:creationId xmlns:a16="http://schemas.microsoft.com/office/drawing/2014/main" id="{8FF02603-4DC5-CAF5-87FC-34728E0422F2}"/>
              </a:ext>
            </a:extLst>
          </p:cNvPr>
          <p:cNvPicPr>
            <a:picLocks noChangeAspect="1"/>
          </p:cNvPicPr>
          <p:nvPr/>
        </p:nvPicPr>
        <p:blipFill>
          <a:blip r:embed="rId5"/>
          <a:stretch>
            <a:fillRect/>
          </a:stretch>
        </p:blipFill>
        <p:spPr>
          <a:xfrm>
            <a:off x="6096000" y="2732027"/>
            <a:ext cx="6096000" cy="1191041"/>
          </a:xfrm>
          <a:prstGeom prst="rect">
            <a:avLst/>
          </a:prstGeom>
        </p:spPr>
      </p:pic>
      <p:pic>
        <p:nvPicPr>
          <p:cNvPr id="21" name="Рисунок 20">
            <a:extLst>
              <a:ext uri="{FF2B5EF4-FFF2-40B4-BE49-F238E27FC236}">
                <a16:creationId xmlns:a16="http://schemas.microsoft.com/office/drawing/2014/main" id="{DA9CE529-F344-F137-6287-134A2E3E64DF}"/>
              </a:ext>
            </a:extLst>
          </p:cNvPr>
          <p:cNvPicPr>
            <a:picLocks noChangeAspect="1"/>
          </p:cNvPicPr>
          <p:nvPr/>
        </p:nvPicPr>
        <p:blipFill>
          <a:blip r:embed="rId6"/>
          <a:stretch>
            <a:fillRect/>
          </a:stretch>
        </p:blipFill>
        <p:spPr>
          <a:xfrm>
            <a:off x="6096000" y="3989916"/>
            <a:ext cx="5287234" cy="2868084"/>
          </a:xfrm>
          <a:prstGeom prst="rect">
            <a:avLst/>
          </a:prstGeom>
        </p:spPr>
      </p:pic>
    </p:spTree>
    <p:extLst>
      <p:ext uri="{BB962C8B-B14F-4D97-AF65-F5344CB8AC3E}">
        <p14:creationId xmlns:p14="http://schemas.microsoft.com/office/powerpoint/2010/main" val="3601696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EF4970-07DB-8E75-BD72-C76966916E9A}"/>
              </a:ext>
            </a:extLst>
          </p:cNvPr>
          <p:cNvSpPr>
            <a:spLocks noGrp="1"/>
          </p:cNvSpPr>
          <p:nvPr>
            <p:ph type="title"/>
          </p:nvPr>
        </p:nvSpPr>
        <p:spPr/>
        <p:txBody>
          <a:bodyPr/>
          <a:lstStyle/>
          <a:p>
            <a:r>
              <a:rPr lang="en-US" dirty="0"/>
              <a:t>Utilizing built-in cluster monitoring</a:t>
            </a:r>
            <a:endParaRPr lang="uk-UA" dirty="0"/>
          </a:p>
        </p:txBody>
      </p:sp>
      <p:sp>
        <p:nvSpPr>
          <p:cNvPr id="4" name="Місце для тексту 3">
            <a:extLst>
              <a:ext uri="{FF2B5EF4-FFF2-40B4-BE49-F238E27FC236}">
                <a16:creationId xmlns:a16="http://schemas.microsoft.com/office/drawing/2014/main" id="{EF17F068-66C7-B7A1-C492-7DC4471AB783}"/>
              </a:ext>
            </a:extLst>
          </p:cNvPr>
          <p:cNvSpPr>
            <a:spLocks noGrp="1"/>
          </p:cNvSpPr>
          <p:nvPr>
            <p:ph type="body" sz="half" idx="2"/>
          </p:nvPr>
        </p:nvSpPr>
        <p:spPr/>
        <p:txBody>
          <a:bodyPr/>
          <a:lstStyle/>
          <a:p>
            <a:pPr marL="457200" indent="-457200">
              <a:buAutoNum type="arabicPeriod"/>
            </a:pPr>
            <a:r>
              <a:rPr lang="en-US" dirty="0"/>
              <a:t>Overall cluster status</a:t>
            </a:r>
          </a:p>
          <a:p>
            <a:pPr marL="457200" indent="-457200">
              <a:buAutoNum type="arabicPeriod"/>
            </a:pPr>
            <a:r>
              <a:rPr lang="en-US" dirty="0"/>
              <a:t>Cluster workloads status (per deployment)</a:t>
            </a:r>
          </a:p>
          <a:p>
            <a:pPr marL="457200" indent="-457200">
              <a:buAutoNum type="arabicPeriod"/>
            </a:pPr>
            <a:endParaRPr lang="en-US" dirty="0"/>
          </a:p>
          <a:p>
            <a:pPr marL="457200" indent="-457200">
              <a:buAutoNum type="arabicPeriod"/>
            </a:pPr>
            <a:endParaRPr lang="uk-UA" dirty="0"/>
          </a:p>
        </p:txBody>
      </p:sp>
      <p:pic>
        <p:nvPicPr>
          <p:cNvPr id="8" name="Рисунок 7">
            <a:extLst>
              <a:ext uri="{FF2B5EF4-FFF2-40B4-BE49-F238E27FC236}">
                <a16:creationId xmlns:a16="http://schemas.microsoft.com/office/drawing/2014/main" id="{B2331047-B498-4FA0-2FCD-61A9118EB304}"/>
              </a:ext>
            </a:extLst>
          </p:cNvPr>
          <p:cNvPicPr>
            <a:picLocks noChangeAspect="1"/>
          </p:cNvPicPr>
          <p:nvPr/>
        </p:nvPicPr>
        <p:blipFill>
          <a:blip r:embed="rId2"/>
          <a:stretch>
            <a:fillRect/>
          </a:stretch>
        </p:blipFill>
        <p:spPr>
          <a:xfrm>
            <a:off x="6096000" y="0"/>
            <a:ext cx="6096000" cy="3241073"/>
          </a:xfrm>
          <a:prstGeom prst="rect">
            <a:avLst/>
          </a:prstGeom>
        </p:spPr>
      </p:pic>
      <p:pic>
        <p:nvPicPr>
          <p:cNvPr id="10" name="Рисунок 9">
            <a:extLst>
              <a:ext uri="{FF2B5EF4-FFF2-40B4-BE49-F238E27FC236}">
                <a16:creationId xmlns:a16="http://schemas.microsoft.com/office/drawing/2014/main" id="{F7FD95E7-EE2E-2644-C849-0683248D0945}"/>
              </a:ext>
            </a:extLst>
          </p:cNvPr>
          <p:cNvPicPr>
            <a:picLocks noChangeAspect="1"/>
          </p:cNvPicPr>
          <p:nvPr/>
        </p:nvPicPr>
        <p:blipFill>
          <a:blip r:embed="rId3"/>
          <a:stretch>
            <a:fillRect/>
          </a:stretch>
        </p:blipFill>
        <p:spPr>
          <a:xfrm>
            <a:off x="6096000" y="3429000"/>
            <a:ext cx="6074542" cy="2564063"/>
          </a:xfrm>
          <a:prstGeom prst="rect">
            <a:avLst/>
          </a:prstGeom>
        </p:spPr>
      </p:pic>
    </p:spTree>
    <p:extLst>
      <p:ext uri="{BB962C8B-B14F-4D97-AF65-F5344CB8AC3E}">
        <p14:creationId xmlns:p14="http://schemas.microsoft.com/office/powerpoint/2010/main" val="1254472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B7F2B3-46C8-9B46-0118-61C98BE2F898}"/>
              </a:ext>
            </a:extLst>
          </p:cNvPr>
          <p:cNvSpPr>
            <a:spLocks noGrp="1"/>
          </p:cNvSpPr>
          <p:nvPr>
            <p:ph type="title"/>
          </p:nvPr>
        </p:nvSpPr>
        <p:spPr/>
        <p:txBody>
          <a:bodyPr/>
          <a:lstStyle/>
          <a:p>
            <a:r>
              <a:rPr lang="en-US" dirty="0"/>
              <a:t>Cost optimization</a:t>
            </a:r>
            <a:endParaRPr lang="uk-UA" dirty="0"/>
          </a:p>
        </p:txBody>
      </p:sp>
      <p:sp>
        <p:nvSpPr>
          <p:cNvPr id="4" name="Місце для тексту 3">
            <a:extLst>
              <a:ext uri="{FF2B5EF4-FFF2-40B4-BE49-F238E27FC236}">
                <a16:creationId xmlns:a16="http://schemas.microsoft.com/office/drawing/2014/main" id="{2851334F-2E70-5D9D-0F48-B9BA888D03A5}"/>
              </a:ext>
            </a:extLst>
          </p:cNvPr>
          <p:cNvSpPr>
            <a:spLocks noGrp="1"/>
          </p:cNvSpPr>
          <p:nvPr>
            <p:ph type="body" sz="half" idx="2"/>
          </p:nvPr>
        </p:nvSpPr>
        <p:spPr/>
        <p:txBody>
          <a:bodyPr/>
          <a:lstStyle/>
          <a:p>
            <a:r>
              <a:rPr lang="en-US" dirty="0"/>
              <a:t>See CPU and Memory utilization to optimize requested pod resources</a:t>
            </a:r>
            <a:endParaRPr lang="uk-UA" dirty="0"/>
          </a:p>
        </p:txBody>
      </p:sp>
      <p:pic>
        <p:nvPicPr>
          <p:cNvPr id="6" name="Рисунок 5">
            <a:extLst>
              <a:ext uri="{FF2B5EF4-FFF2-40B4-BE49-F238E27FC236}">
                <a16:creationId xmlns:a16="http://schemas.microsoft.com/office/drawing/2014/main" id="{CE01E7BE-75A3-F8F6-2189-E35D67F32F5C}"/>
              </a:ext>
            </a:extLst>
          </p:cNvPr>
          <p:cNvPicPr>
            <a:picLocks noChangeAspect="1"/>
          </p:cNvPicPr>
          <p:nvPr/>
        </p:nvPicPr>
        <p:blipFill>
          <a:blip r:embed="rId2"/>
          <a:stretch>
            <a:fillRect/>
          </a:stretch>
        </p:blipFill>
        <p:spPr>
          <a:xfrm>
            <a:off x="6096000" y="0"/>
            <a:ext cx="6096000" cy="5638800"/>
          </a:xfrm>
          <a:prstGeom prst="rect">
            <a:avLst/>
          </a:prstGeom>
        </p:spPr>
      </p:pic>
    </p:spTree>
    <p:extLst>
      <p:ext uri="{BB962C8B-B14F-4D97-AF65-F5344CB8AC3E}">
        <p14:creationId xmlns:p14="http://schemas.microsoft.com/office/powerpoint/2010/main" val="1920130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713F8D-F2AF-EB54-FC9B-EBBCC5C75D6E}"/>
              </a:ext>
            </a:extLst>
          </p:cNvPr>
          <p:cNvSpPr>
            <a:spLocks noGrp="1"/>
          </p:cNvSpPr>
          <p:nvPr>
            <p:ph type="title"/>
          </p:nvPr>
        </p:nvSpPr>
        <p:spPr/>
        <p:txBody>
          <a:bodyPr/>
          <a:lstStyle/>
          <a:p>
            <a:r>
              <a:rPr lang="en-US" b="1" dirty="0"/>
              <a:t>4. Book Service with Elasticsearch and PostgreSQL-based Cache</a:t>
            </a:r>
          </a:p>
        </p:txBody>
      </p:sp>
      <p:sp>
        <p:nvSpPr>
          <p:cNvPr id="3" name="Місце для тексту 2">
            <a:extLst>
              <a:ext uri="{FF2B5EF4-FFF2-40B4-BE49-F238E27FC236}">
                <a16:creationId xmlns:a16="http://schemas.microsoft.com/office/drawing/2014/main" id="{22256FAB-9CB1-02C4-B4E9-B18818A02D5C}"/>
              </a:ext>
            </a:extLst>
          </p:cNvPr>
          <p:cNvSpPr>
            <a:spLocks noGrp="1"/>
          </p:cNvSpPr>
          <p:nvPr>
            <p:ph type="body" idx="1"/>
          </p:nvPr>
        </p:nvSpPr>
        <p:spPr/>
        <p:txBody>
          <a:bodyPr/>
          <a:lstStyle/>
          <a:p>
            <a:pPr marL="342900" indent="-342900">
              <a:buFont typeface="Arial" panose="020B0604020202020204" pitchFamily="34" charset="0"/>
              <a:buChar char="•"/>
            </a:pPr>
            <a:r>
              <a:rPr lang="en-US" dirty="0"/>
              <a:t>Integrate Elasticsearch for full-text search capabilities on books.</a:t>
            </a:r>
          </a:p>
          <a:p>
            <a:pPr marL="342900" indent="-342900">
              <a:buFont typeface="Arial" panose="020B0604020202020204" pitchFamily="34" charset="0"/>
              <a:buChar char="•"/>
            </a:pPr>
            <a:r>
              <a:rPr lang="en-US" dirty="0"/>
              <a:t>Implement PostgreSQL-based cache using materialized views for top searched or top-reviewed books.</a:t>
            </a:r>
            <a:endParaRPr lang="uk-UA" dirty="0"/>
          </a:p>
        </p:txBody>
      </p:sp>
    </p:spTree>
    <p:extLst>
      <p:ext uri="{BB962C8B-B14F-4D97-AF65-F5344CB8AC3E}">
        <p14:creationId xmlns:p14="http://schemas.microsoft.com/office/powerpoint/2010/main" val="51241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77337-98E9-C53F-60EF-BDD92F79D698}"/>
              </a:ext>
            </a:extLst>
          </p:cNvPr>
          <p:cNvSpPr>
            <a:spLocks noGrp="1"/>
          </p:cNvSpPr>
          <p:nvPr>
            <p:ph type="title"/>
          </p:nvPr>
        </p:nvSpPr>
        <p:spPr/>
        <p:txBody>
          <a:bodyPr/>
          <a:lstStyle/>
          <a:p>
            <a:pPr algn="ctr"/>
            <a:r>
              <a:rPr lang="en-US" dirty="0"/>
              <a:t>Overall folder structure</a:t>
            </a:r>
            <a:endParaRPr lang="uk-UA" dirty="0"/>
          </a:p>
        </p:txBody>
      </p:sp>
    </p:spTree>
    <p:extLst>
      <p:ext uri="{BB962C8B-B14F-4D97-AF65-F5344CB8AC3E}">
        <p14:creationId xmlns:p14="http://schemas.microsoft.com/office/powerpoint/2010/main" val="1093644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D3054A-4FAE-A2DF-AF9A-A615EBE7C880}"/>
              </a:ext>
            </a:extLst>
          </p:cNvPr>
          <p:cNvSpPr>
            <a:spLocks noGrp="1"/>
          </p:cNvSpPr>
          <p:nvPr>
            <p:ph type="title"/>
          </p:nvPr>
        </p:nvSpPr>
        <p:spPr/>
        <p:txBody>
          <a:bodyPr/>
          <a:lstStyle/>
          <a:p>
            <a:r>
              <a:rPr lang="en-US" dirty="0"/>
              <a:t>Book Service Functionality</a:t>
            </a:r>
            <a:endParaRPr lang="uk-UA" dirty="0"/>
          </a:p>
        </p:txBody>
      </p:sp>
      <p:sp>
        <p:nvSpPr>
          <p:cNvPr id="4" name="Місце для тексту 3">
            <a:extLst>
              <a:ext uri="{FF2B5EF4-FFF2-40B4-BE49-F238E27FC236}">
                <a16:creationId xmlns:a16="http://schemas.microsoft.com/office/drawing/2014/main" id="{79E28765-D2C3-8AF4-CEEC-9582AD05741B}"/>
              </a:ext>
            </a:extLst>
          </p:cNvPr>
          <p:cNvSpPr>
            <a:spLocks noGrp="1"/>
          </p:cNvSpPr>
          <p:nvPr>
            <p:ph type="body" sz="half" idx="2"/>
          </p:nvPr>
        </p:nvSpPr>
        <p:spPr/>
        <p:txBody>
          <a:bodyPr/>
          <a:lstStyle/>
          <a:p>
            <a:r>
              <a:rPr lang="en-US" dirty="0"/>
              <a:t>Books Crud</a:t>
            </a:r>
          </a:p>
          <a:p>
            <a:r>
              <a:rPr lang="en-US" dirty="0"/>
              <a:t>Searching books with </a:t>
            </a:r>
            <a:r>
              <a:rPr lang="en-US" dirty="0" err="1"/>
              <a:t>elasticsearch</a:t>
            </a:r>
            <a:endParaRPr lang="en-US" dirty="0"/>
          </a:p>
          <a:p>
            <a:r>
              <a:rPr lang="en-US" dirty="0"/>
              <a:t>Retrieving top books utilizing cache</a:t>
            </a:r>
          </a:p>
          <a:p>
            <a:r>
              <a:rPr lang="en-US" dirty="0"/>
              <a:t>Managing search index</a:t>
            </a:r>
            <a:endParaRPr lang="uk-UA" dirty="0"/>
          </a:p>
        </p:txBody>
      </p:sp>
      <p:pic>
        <p:nvPicPr>
          <p:cNvPr id="6" name="Рисунок 5">
            <a:extLst>
              <a:ext uri="{FF2B5EF4-FFF2-40B4-BE49-F238E27FC236}">
                <a16:creationId xmlns:a16="http://schemas.microsoft.com/office/drawing/2014/main" id="{A1DC1134-93A4-5D66-0C4B-0841BF109DB8}"/>
              </a:ext>
            </a:extLst>
          </p:cNvPr>
          <p:cNvPicPr>
            <a:picLocks noChangeAspect="1"/>
          </p:cNvPicPr>
          <p:nvPr/>
        </p:nvPicPr>
        <p:blipFill>
          <a:blip r:embed="rId2"/>
          <a:stretch>
            <a:fillRect/>
          </a:stretch>
        </p:blipFill>
        <p:spPr>
          <a:xfrm>
            <a:off x="6094051" y="2177"/>
            <a:ext cx="5860899" cy="6133012"/>
          </a:xfrm>
          <a:prstGeom prst="rect">
            <a:avLst/>
          </a:prstGeom>
        </p:spPr>
      </p:pic>
    </p:spTree>
    <p:extLst>
      <p:ext uri="{BB962C8B-B14F-4D97-AF65-F5344CB8AC3E}">
        <p14:creationId xmlns:p14="http://schemas.microsoft.com/office/powerpoint/2010/main" val="3235364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21077A-ABE9-5F1E-2835-596F6D53D014}"/>
              </a:ext>
            </a:extLst>
          </p:cNvPr>
          <p:cNvSpPr>
            <a:spLocks noGrp="1"/>
          </p:cNvSpPr>
          <p:nvPr>
            <p:ph type="title"/>
          </p:nvPr>
        </p:nvSpPr>
        <p:spPr/>
        <p:txBody>
          <a:bodyPr/>
          <a:lstStyle/>
          <a:p>
            <a:pPr algn="ctr"/>
            <a:r>
              <a:rPr lang="en-US" dirty="0"/>
              <a:t>Full-Text search</a:t>
            </a:r>
            <a:endParaRPr lang="uk-UA" dirty="0"/>
          </a:p>
        </p:txBody>
      </p:sp>
    </p:spTree>
    <p:extLst>
      <p:ext uri="{BB962C8B-B14F-4D97-AF65-F5344CB8AC3E}">
        <p14:creationId xmlns:p14="http://schemas.microsoft.com/office/powerpoint/2010/main" val="1312018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B964C-CB01-F787-D74E-43DBEE92F7BA}"/>
              </a:ext>
            </a:extLst>
          </p:cNvPr>
          <p:cNvSpPr>
            <a:spLocks noGrp="1"/>
          </p:cNvSpPr>
          <p:nvPr>
            <p:ph type="title"/>
          </p:nvPr>
        </p:nvSpPr>
        <p:spPr/>
        <p:txBody>
          <a:bodyPr/>
          <a:lstStyle/>
          <a:p>
            <a:pPr algn="ctr"/>
            <a:r>
              <a:rPr lang="en-US" dirty="0"/>
              <a:t>Why not just use PostgreSQL?</a:t>
            </a:r>
            <a:endParaRPr lang="uk-UA" dirty="0"/>
          </a:p>
        </p:txBody>
      </p:sp>
      <p:sp>
        <p:nvSpPr>
          <p:cNvPr id="3" name="Місце для тексту 2">
            <a:extLst>
              <a:ext uri="{FF2B5EF4-FFF2-40B4-BE49-F238E27FC236}">
                <a16:creationId xmlns:a16="http://schemas.microsoft.com/office/drawing/2014/main" id="{E809F73F-4F55-C113-0E1E-CFC10A5C82E9}"/>
              </a:ext>
            </a:extLst>
          </p:cNvPr>
          <p:cNvSpPr>
            <a:spLocks noGrp="1"/>
          </p:cNvSpPr>
          <p:nvPr>
            <p:ph type="body" idx="1"/>
          </p:nvPr>
        </p:nvSpPr>
        <p:spPr/>
        <p:txBody>
          <a:bodyPr/>
          <a:lstStyle/>
          <a:p>
            <a:r>
              <a:rPr lang="en-US" dirty="0"/>
              <a:t>Elasticsearch</a:t>
            </a:r>
            <a:endParaRPr lang="uk-UA" dirty="0"/>
          </a:p>
        </p:txBody>
      </p:sp>
      <p:sp>
        <p:nvSpPr>
          <p:cNvPr id="4" name="Місце для вмісту 3">
            <a:extLst>
              <a:ext uri="{FF2B5EF4-FFF2-40B4-BE49-F238E27FC236}">
                <a16:creationId xmlns:a16="http://schemas.microsoft.com/office/drawing/2014/main" id="{ABFB338F-E2E1-4B96-77B3-94F221A552DA}"/>
              </a:ext>
            </a:extLst>
          </p:cNvPr>
          <p:cNvSpPr>
            <a:spLocks noGrp="1"/>
          </p:cNvSpPr>
          <p:nvPr>
            <p:ph sz="half" idx="2"/>
          </p:nvPr>
        </p:nvSpPr>
        <p:spPr>
          <a:xfrm>
            <a:off x="484552" y="3409051"/>
            <a:ext cx="5332026" cy="3083190"/>
          </a:xfrm>
        </p:spPr>
        <p:txBody>
          <a:bodyPr>
            <a:normAutofit fontScale="55000" lnSpcReduction="20000"/>
          </a:bodyPr>
          <a:lstStyle/>
          <a:p>
            <a:r>
              <a:rPr lang="en-US" b="1" dirty="0"/>
              <a:t>Scalability</a:t>
            </a:r>
            <a:r>
              <a:rPr lang="en-US" dirty="0"/>
              <a:t>:</a:t>
            </a:r>
          </a:p>
          <a:p>
            <a:r>
              <a:rPr lang="en-US" dirty="0"/>
              <a:t>Engineered for distributed and scalable search, handling large datasets with ease.</a:t>
            </a:r>
          </a:p>
          <a:p>
            <a:r>
              <a:rPr lang="en-US" b="1" dirty="0"/>
              <a:t>Performance</a:t>
            </a:r>
            <a:r>
              <a:rPr lang="en-US" dirty="0"/>
              <a:t>:</a:t>
            </a:r>
          </a:p>
          <a:p>
            <a:r>
              <a:rPr lang="en-US" dirty="0"/>
              <a:t>Optimized for high-speed search queries and real-time indexing, delivering rapid results.</a:t>
            </a:r>
          </a:p>
          <a:p>
            <a:r>
              <a:rPr lang="en-US" b="1" dirty="0"/>
              <a:t>Advanced Capabilities</a:t>
            </a:r>
            <a:r>
              <a:rPr lang="en-US" dirty="0"/>
              <a:t>:</a:t>
            </a:r>
          </a:p>
          <a:p>
            <a:r>
              <a:rPr lang="en-US" dirty="0"/>
              <a:t>Provides sophisticated querying, analytics, and custom scoring options.</a:t>
            </a:r>
          </a:p>
          <a:p>
            <a:r>
              <a:rPr lang="en-US" b="1" dirty="0"/>
              <a:t>Use Case</a:t>
            </a:r>
            <a:r>
              <a:rPr lang="en-US" dirty="0"/>
              <a:t>:</a:t>
            </a:r>
          </a:p>
          <a:p>
            <a:r>
              <a:rPr lang="en-US" dirty="0"/>
              <a:t>Ideal for applications requiring robust search capabilities and high-speed data retrieval.</a:t>
            </a:r>
            <a:endParaRPr lang="uk-UA" dirty="0"/>
          </a:p>
        </p:txBody>
      </p:sp>
      <p:sp>
        <p:nvSpPr>
          <p:cNvPr id="5" name="Місце для тексту 4">
            <a:extLst>
              <a:ext uri="{FF2B5EF4-FFF2-40B4-BE49-F238E27FC236}">
                <a16:creationId xmlns:a16="http://schemas.microsoft.com/office/drawing/2014/main" id="{60DBCF48-46CA-AEC5-6F77-308DDF718AAB}"/>
              </a:ext>
            </a:extLst>
          </p:cNvPr>
          <p:cNvSpPr>
            <a:spLocks noGrp="1"/>
          </p:cNvSpPr>
          <p:nvPr>
            <p:ph type="body" sz="quarter" idx="3"/>
          </p:nvPr>
        </p:nvSpPr>
        <p:spPr/>
        <p:txBody>
          <a:bodyPr/>
          <a:lstStyle/>
          <a:p>
            <a:r>
              <a:rPr lang="en-US" dirty="0"/>
              <a:t>PostgreSQL (</a:t>
            </a:r>
            <a:r>
              <a:rPr lang="en-US" dirty="0" err="1"/>
              <a:t>tsvector</a:t>
            </a:r>
            <a:r>
              <a:rPr lang="en-US" dirty="0"/>
              <a:t>)</a:t>
            </a:r>
            <a:endParaRPr lang="uk-UA" dirty="0"/>
          </a:p>
        </p:txBody>
      </p:sp>
      <p:sp>
        <p:nvSpPr>
          <p:cNvPr id="6" name="Місце для вмісту 5">
            <a:extLst>
              <a:ext uri="{FF2B5EF4-FFF2-40B4-BE49-F238E27FC236}">
                <a16:creationId xmlns:a16="http://schemas.microsoft.com/office/drawing/2014/main" id="{FF422622-8D4F-C6AA-619A-23F47A92EA2B}"/>
              </a:ext>
            </a:extLst>
          </p:cNvPr>
          <p:cNvSpPr>
            <a:spLocks noGrp="1"/>
          </p:cNvSpPr>
          <p:nvPr>
            <p:ph sz="quarter" idx="4"/>
          </p:nvPr>
        </p:nvSpPr>
        <p:spPr>
          <a:xfrm>
            <a:off x="6270162" y="3409051"/>
            <a:ext cx="5358285" cy="3083190"/>
          </a:xfrm>
        </p:spPr>
        <p:txBody>
          <a:bodyPr>
            <a:normAutofit fontScale="55000" lnSpcReduction="20000"/>
          </a:bodyPr>
          <a:lstStyle/>
          <a:p>
            <a:r>
              <a:rPr lang="en-US" b="1" dirty="0"/>
              <a:t>Integration</a:t>
            </a:r>
            <a:r>
              <a:rPr lang="en-US" dirty="0"/>
              <a:t>:</a:t>
            </a:r>
          </a:p>
          <a:p>
            <a:r>
              <a:rPr lang="en-US" dirty="0"/>
              <a:t>Natively integrated within PostgreSQL, streamlining the setup process and minimizing additional infrastructure requirements.</a:t>
            </a:r>
          </a:p>
          <a:p>
            <a:r>
              <a:rPr lang="en-US" b="1" dirty="0"/>
              <a:t>Simplicity</a:t>
            </a:r>
            <a:r>
              <a:rPr lang="en-US" dirty="0"/>
              <a:t>:</a:t>
            </a:r>
          </a:p>
          <a:p>
            <a:r>
              <a:rPr lang="en-US" dirty="0"/>
              <a:t>Offers straightforward configuration and maintenance within a relational database framework.</a:t>
            </a:r>
          </a:p>
          <a:p>
            <a:r>
              <a:rPr lang="en-US" b="1" dirty="0"/>
              <a:t>Efficiency</a:t>
            </a:r>
            <a:r>
              <a:rPr lang="en-US" dirty="0"/>
              <a:t>:</a:t>
            </a:r>
          </a:p>
          <a:p>
            <a:r>
              <a:rPr lang="en-US" dirty="0"/>
              <a:t>Performs well with smaller datasets and simpler search needs.</a:t>
            </a:r>
          </a:p>
          <a:p>
            <a:r>
              <a:rPr lang="en-US" b="1" dirty="0"/>
              <a:t>Use Case</a:t>
            </a:r>
            <a:r>
              <a:rPr lang="en-US" dirty="0"/>
              <a:t>:</a:t>
            </a:r>
          </a:p>
          <a:p>
            <a:r>
              <a:rPr lang="en-US" dirty="0"/>
              <a:t>Well-suited for applications with moderate search requirements, particularly where relational data management is essential.</a:t>
            </a:r>
            <a:endParaRPr lang="uk-UA" dirty="0"/>
          </a:p>
        </p:txBody>
      </p:sp>
    </p:spTree>
    <p:extLst>
      <p:ext uri="{BB962C8B-B14F-4D97-AF65-F5344CB8AC3E}">
        <p14:creationId xmlns:p14="http://schemas.microsoft.com/office/powerpoint/2010/main" val="1267813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21077A-ABE9-5F1E-2835-596F6D53D014}"/>
              </a:ext>
            </a:extLst>
          </p:cNvPr>
          <p:cNvSpPr>
            <a:spLocks noGrp="1"/>
          </p:cNvSpPr>
          <p:nvPr>
            <p:ph type="title"/>
          </p:nvPr>
        </p:nvSpPr>
        <p:spPr/>
        <p:txBody>
          <a:bodyPr/>
          <a:lstStyle/>
          <a:p>
            <a:pPr algn="ctr"/>
            <a:r>
              <a:rPr lang="en-US" dirty="0"/>
              <a:t>Fuzzy search</a:t>
            </a:r>
            <a:endParaRPr lang="uk-UA" dirty="0"/>
          </a:p>
        </p:txBody>
      </p:sp>
    </p:spTree>
    <p:extLst>
      <p:ext uri="{BB962C8B-B14F-4D97-AF65-F5344CB8AC3E}">
        <p14:creationId xmlns:p14="http://schemas.microsoft.com/office/powerpoint/2010/main" val="262265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6193A8FC-519D-8842-47F7-7AEBE071719E}"/>
              </a:ext>
            </a:extLst>
          </p:cNvPr>
          <p:cNvSpPr>
            <a:spLocks noGrp="1"/>
          </p:cNvSpPr>
          <p:nvPr>
            <p:ph type="title"/>
          </p:nvPr>
        </p:nvSpPr>
        <p:spPr/>
        <p:txBody>
          <a:bodyPr/>
          <a:lstStyle/>
          <a:p>
            <a:r>
              <a:rPr lang="en-US" dirty="0"/>
              <a:t>Utilizing </a:t>
            </a:r>
            <a:r>
              <a:rPr lang="en-US" dirty="0" err="1"/>
              <a:t>pg_trgm</a:t>
            </a:r>
            <a:endParaRPr lang="uk-UA" dirty="0"/>
          </a:p>
        </p:txBody>
      </p:sp>
      <p:sp>
        <p:nvSpPr>
          <p:cNvPr id="5" name="Місце для тексту 4">
            <a:extLst>
              <a:ext uri="{FF2B5EF4-FFF2-40B4-BE49-F238E27FC236}">
                <a16:creationId xmlns:a16="http://schemas.microsoft.com/office/drawing/2014/main" id="{6A06A1A5-7E19-982F-3E5E-DC1A24736FC8}"/>
              </a:ext>
            </a:extLst>
          </p:cNvPr>
          <p:cNvSpPr>
            <a:spLocks noGrp="1"/>
          </p:cNvSpPr>
          <p:nvPr>
            <p:ph type="body" sz="half" idx="2"/>
          </p:nvPr>
        </p:nvSpPr>
        <p:spPr/>
        <p:txBody>
          <a:bodyPr>
            <a:normAutofit fontScale="92500" lnSpcReduction="20000"/>
          </a:bodyPr>
          <a:lstStyle/>
          <a:p>
            <a:r>
              <a:rPr lang="en-US" dirty="0"/>
              <a:t>Utilize </a:t>
            </a:r>
            <a:r>
              <a:rPr lang="en-US" dirty="0" err="1"/>
              <a:t>GiST</a:t>
            </a:r>
            <a:r>
              <a:rPr lang="en-US" dirty="0"/>
              <a:t> index to speed up results</a:t>
            </a:r>
          </a:p>
          <a:p>
            <a:r>
              <a:rPr lang="en-US" dirty="0"/>
              <a:t>Utilizing trigram distance operator &lt;-&gt;</a:t>
            </a:r>
          </a:p>
          <a:p>
            <a:r>
              <a:rPr lang="en-US" dirty="0"/>
              <a:t>Sorting by lowest trigram distance</a:t>
            </a:r>
          </a:p>
          <a:p>
            <a:r>
              <a:rPr lang="en-US" dirty="0"/>
              <a:t>For something more complicated like calculating hit scores, relevance weight/boost, and faster response time on larger dataset there is no way without Elastic instead</a:t>
            </a:r>
            <a:endParaRPr lang="uk-UA" dirty="0"/>
          </a:p>
        </p:txBody>
      </p:sp>
      <p:pic>
        <p:nvPicPr>
          <p:cNvPr id="7" name="Рисунок 6">
            <a:extLst>
              <a:ext uri="{FF2B5EF4-FFF2-40B4-BE49-F238E27FC236}">
                <a16:creationId xmlns:a16="http://schemas.microsoft.com/office/drawing/2014/main" id="{C35749C4-76E1-F7BA-FF36-F66F064AAB71}"/>
              </a:ext>
            </a:extLst>
          </p:cNvPr>
          <p:cNvPicPr>
            <a:picLocks noChangeAspect="1"/>
          </p:cNvPicPr>
          <p:nvPr/>
        </p:nvPicPr>
        <p:blipFill>
          <a:blip r:embed="rId2"/>
          <a:stretch>
            <a:fillRect/>
          </a:stretch>
        </p:blipFill>
        <p:spPr>
          <a:xfrm>
            <a:off x="6096000" y="4286013"/>
            <a:ext cx="4334274" cy="2571987"/>
          </a:xfrm>
          <a:prstGeom prst="rect">
            <a:avLst/>
          </a:prstGeom>
        </p:spPr>
      </p:pic>
      <p:pic>
        <p:nvPicPr>
          <p:cNvPr id="11" name="Рисунок 10">
            <a:extLst>
              <a:ext uri="{FF2B5EF4-FFF2-40B4-BE49-F238E27FC236}">
                <a16:creationId xmlns:a16="http://schemas.microsoft.com/office/drawing/2014/main" id="{E056B2B3-E9DB-1539-F480-AB3B41A07DC1}"/>
              </a:ext>
            </a:extLst>
          </p:cNvPr>
          <p:cNvPicPr>
            <a:picLocks noChangeAspect="1"/>
          </p:cNvPicPr>
          <p:nvPr/>
        </p:nvPicPr>
        <p:blipFill>
          <a:blip r:embed="rId3"/>
          <a:stretch>
            <a:fillRect/>
          </a:stretch>
        </p:blipFill>
        <p:spPr>
          <a:xfrm>
            <a:off x="6096000" y="0"/>
            <a:ext cx="5519165" cy="4286013"/>
          </a:xfrm>
          <a:prstGeom prst="rect">
            <a:avLst/>
          </a:prstGeom>
        </p:spPr>
      </p:pic>
    </p:spTree>
    <p:extLst>
      <p:ext uri="{BB962C8B-B14F-4D97-AF65-F5344CB8AC3E}">
        <p14:creationId xmlns:p14="http://schemas.microsoft.com/office/powerpoint/2010/main" val="2008341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FA985B-3E60-7712-3F6F-3DAFA8399455}"/>
              </a:ext>
            </a:extLst>
          </p:cNvPr>
          <p:cNvSpPr>
            <a:spLocks noGrp="1"/>
          </p:cNvSpPr>
          <p:nvPr>
            <p:ph type="title"/>
          </p:nvPr>
        </p:nvSpPr>
        <p:spPr/>
        <p:txBody>
          <a:bodyPr/>
          <a:lstStyle/>
          <a:p>
            <a:pPr algn="ctr"/>
            <a:r>
              <a:rPr lang="en-US" dirty="0"/>
              <a:t>Elasticsearch</a:t>
            </a:r>
            <a:endParaRPr lang="uk-UA" dirty="0"/>
          </a:p>
        </p:txBody>
      </p:sp>
    </p:spTree>
    <p:extLst>
      <p:ext uri="{BB962C8B-B14F-4D97-AF65-F5344CB8AC3E}">
        <p14:creationId xmlns:p14="http://schemas.microsoft.com/office/powerpoint/2010/main" val="1087536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DD6AB-470E-7CD1-8EF0-AB0F2B1D93BD}"/>
              </a:ext>
            </a:extLst>
          </p:cNvPr>
          <p:cNvSpPr>
            <a:spLocks noGrp="1"/>
          </p:cNvSpPr>
          <p:nvPr>
            <p:ph type="title"/>
          </p:nvPr>
        </p:nvSpPr>
        <p:spPr/>
        <p:txBody>
          <a:bodyPr/>
          <a:lstStyle/>
          <a:p>
            <a:r>
              <a:rPr lang="en-US" dirty="0"/>
              <a:t>Connecting Elasticsearch</a:t>
            </a:r>
            <a:endParaRPr lang="uk-UA" dirty="0"/>
          </a:p>
        </p:txBody>
      </p:sp>
      <p:sp>
        <p:nvSpPr>
          <p:cNvPr id="4" name="Місце для тексту 3">
            <a:extLst>
              <a:ext uri="{FF2B5EF4-FFF2-40B4-BE49-F238E27FC236}">
                <a16:creationId xmlns:a16="http://schemas.microsoft.com/office/drawing/2014/main" id="{8EC07C7B-74EB-9D13-1662-B2A40EA1DB8D}"/>
              </a:ext>
            </a:extLst>
          </p:cNvPr>
          <p:cNvSpPr>
            <a:spLocks noGrp="1"/>
          </p:cNvSpPr>
          <p:nvPr>
            <p:ph type="body" sz="half" idx="2"/>
          </p:nvPr>
        </p:nvSpPr>
        <p:spPr/>
        <p:txBody>
          <a:bodyPr/>
          <a:lstStyle/>
          <a:p>
            <a:r>
              <a:rPr lang="en-US" dirty="0"/>
              <a:t>Utilizing @nextjs/elasticsearch</a:t>
            </a:r>
          </a:p>
          <a:p>
            <a:r>
              <a:rPr lang="en-US" dirty="0"/>
              <a:t>Creating separate module for search</a:t>
            </a:r>
            <a:endParaRPr lang="uk-UA" dirty="0"/>
          </a:p>
        </p:txBody>
      </p:sp>
      <p:pic>
        <p:nvPicPr>
          <p:cNvPr id="6" name="Рисунок 5">
            <a:extLst>
              <a:ext uri="{FF2B5EF4-FFF2-40B4-BE49-F238E27FC236}">
                <a16:creationId xmlns:a16="http://schemas.microsoft.com/office/drawing/2014/main" id="{DF601D7E-FE55-0FD3-97C2-AF4F046E54C4}"/>
              </a:ext>
            </a:extLst>
          </p:cNvPr>
          <p:cNvPicPr>
            <a:picLocks noChangeAspect="1"/>
          </p:cNvPicPr>
          <p:nvPr/>
        </p:nvPicPr>
        <p:blipFill>
          <a:blip r:embed="rId2"/>
          <a:stretch>
            <a:fillRect/>
          </a:stretch>
        </p:blipFill>
        <p:spPr>
          <a:xfrm>
            <a:off x="6096000" y="3315972"/>
            <a:ext cx="2735201" cy="3542028"/>
          </a:xfrm>
          <a:prstGeom prst="rect">
            <a:avLst/>
          </a:prstGeom>
        </p:spPr>
      </p:pic>
      <p:pic>
        <p:nvPicPr>
          <p:cNvPr id="8" name="Рисунок 7">
            <a:extLst>
              <a:ext uri="{FF2B5EF4-FFF2-40B4-BE49-F238E27FC236}">
                <a16:creationId xmlns:a16="http://schemas.microsoft.com/office/drawing/2014/main" id="{1E61623A-2E17-46D6-5A15-30AEA6A6DEB2}"/>
              </a:ext>
            </a:extLst>
          </p:cNvPr>
          <p:cNvPicPr>
            <a:picLocks noChangeAspect="1"/>
          </p:cNvPicPr>
          <p:nvPr/>
        </p:nvPicPr>
        <p:blipFill>
          <a:blip r:embed="rId3"/>
          <a:stretch>
            <a:fillRect/>
          </a:stretch>
        </p:blipFill>
        <p:spPr>
          <a:xfrm>
            <a:off x="6096000" y="-1"/>
            <a:ext cx="5164183" cy="3244344"/>
          </a:xfrm>
          <a:prstGeom prst="rect">
            <a:avLst/>
          </a:prstGeom>
        </p:spPr>
      </p:pic>
    </p:spTree>
    <p:extLst>
      <p:ext uri="{BB962C8B-B14F-4D97-AF65-F5344CB8AC3E}">
        <p14:creationId xmlns:p14="http://schemas.microsoft.com/office/powerpoint/2010/main" val="2847798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DD6AB-470E-7CD1-8EF0-AB0F2B1D93BD}"/>
              </a:ext>
            </a:extLst>
          </p:cNvPr>
          <p:cNvSpPr>
            <a:spLocks noGrp="1"/>
          </p:cNvSpPr>
          <p:nvPr>
            <p:ph type="title"/>
          </p:nvPr>
        </p:nvSpPr>
        <p:spPr/>
        <p:txBody>
          <a:bodyPr/>
          <a:lstStyle/>
          <a:p>
            <a:r>
              <a:rPr lang="en-US" dirty="0" err="1"/>
              <a:t>SearchBooksService</a:t>
            </a:r>
            <a:endParaRPr lang="uk-UA" dirty="0"/>
          </a:p>
        </p:txBody>
      </p:sp>
      <p:sp>
        <p:nvSpPr>
          <p:cNvPr id="4" name="Місце для тексту 3">
            <a:extLst>
              <a:ext uri="{FF2B5EF4-FFF2-40B4-BE49-F238E27FC236}">
                <a16:creationId xmlns:a16="http://schemas.microsoft.com/office/drawing/2014/main" id="{8EC07C7B-74EB-9D13-1662-B2A40EA1DB8D}"/>
              </a:ext>
            </a:extLst>
          </p:cNvPr>
          <p:cNvSpPr>
            <a:spLocks noGrp="1"/>
          </p:cNvSpPr>
          <p:nvPr>
            <p:ph type="body" sz="half" idx="2"/>
          </p:nvPr>
        </p:nvSpPr>
        <p:spPr/>
        <p:txBody>
          <a:bodyPr>
            <a:normAutofit fontScale="77500" lnSpcReduction="20000"/>
          </a:bodyPr>
          <a:lstStyle/>
          <a:p>
            <a:r>
              <a:rPr lang="en-US" b="1" dirty="0"/>
              <a:t>Check index existence</a:t>
            </a:r>
          </a:p>
          <a:p>
            <a:r>
              <a:rPr lang="en-US" b="1" dirty="0"/>
              <a:t>Create index</a:t>
            </a:r>
          </a:p>
          <a:p>
            <a:r>
              <a:rPr lang="en-US" b="1" dirty="0"/>
              <a:t>Clear index</a:t>
            </a:r>
          </a:p>
          <a:p>
            <a:r>
              <a:rPr lang="en-US" b="1" dirty="0"/>
              <a:t>Get index books count</a:t>
            </a:r>
          </a:p>
          <a:p>
            <a:r>
              <a:rPr lang="en-US" dirty="0"/>
              <a:t>Add book to index</a:t>
            </a:r>
          </a:p>
          <a:p>
            <a:r>
              <a:rPr lang="en-US" dirty="0"/>
              <a:t>Remove book from index</a:t>
            </a:r>
          </a:p>
          <a:p>
            <a:r>
              <a:rPr lang="en-US" dirty="0"/>
              <a:t>Update indexed book</a:t>
            </a:r>
          </a:p>
          <a:p>
            <a:r>
              <a:rPr lang="en-US" dirty="0"/>
              <a:t>Search book in index</a:t>
            </a:r>
          </a:p>
          <a:p>
            <a:endParaRPr lang="uk-UA" dirty="0"/>
          </a:p>
          <a:p>
            <a:endParaRPr lang="uk-UA" dirty="0"/>
          </a:p>
        </p:txBody>
      </p:sp>
      <p:pic>
        <p:nvPicPr>
          <p:cNvPr id="10" name="Рисунок 9">
            <a:extLst>
              <a:ext uri="{FF2B5EF4-FFF2-40B4-BE49-F238E27FC236}">
                <a16:creationId xmlns:a16="http://schemas.microsoft.com/office/drawing/2014/main" id="{5C320CEB-FA8B-0BA5-D795-39176062EBA0}"/>
              </a:ext>
            </a:extLst>
          </p:cNvPr>
          <p:cNvPicPr>
            <a:picLocks noChangeAspect="1"/>
          </p:cNvPicPr>
          <p:nvPr/>
        </p:nvPicPr>
        <p:blipFill>
          <a:blip r:embed="rId2"/>
          <a:stretch>
            <a:fillRect/>
          </a:stretch>
        </p:blipFill>
        <p:spPr>
          <a:xfrm>
            <a:off x="6096000" y="0"/>
            <a:ext cx="4475034" cy="6858000"/>
          </a:xfrm>
          <a:prstGeom prst="rect">
            <a:avLst/>
          </a:prstGeom>
        </p:spPr>
      </p:pic>
    </p:spTree>
    <p:extLst>
      <p:ext uri="{BB962C8B-B14F-4D97-AF65-F5344CB8AC3E}">
        <p14:creationId xmlns:p14="http://schemas.microsoft.com/office/powerpoint/2010/main" val="3915919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DD6AB-470E-7CD1-8EF0-AB0F2B1D93BD}"/>
              </a:ext>
            </a:extLst>
          </p:cNvPr>
          <p:cNvSpPr>
            <a:spLocks noGrp="1"/>
          </p:cNvSpPr>
          <p:nvPr>
            <p:ph type="title"/>
          </p:nvPr>
        </p:nvSpPr>
        <p:spPr/>
        <p:txBody>
          <a:bodyPr/>
          <a:lstStyle/>
          <a:p>
            <a:r>
              <a:rPr lang="en-US" dirty="0" err="1"/>
              <a:t>SearchBooksService</a:t>
            </a:r>
            <a:endParaRPr lang="uk-UA" dirty="0"/>
          </a:p>
        </p:txBody>
      </p:sp>
      <p:sp>
        <p:nvSpPr>
          <p:cNvPr id="4" name="Місце для тексту 3">
            <a:extLst>
              <a:ext uri="{FF2B5EF4-FFF2-40B4-BE49-F238E27FC236}">
                <a16:creationId xmlns:a16="http://schemas.microsoft.com/office/drawing/2014/main" id="{8EC07C7B-74EB-9D13-1662-B2A40EA1DB8D}"/>
              </a:ext>
            </a:extLst>
          </p:cNvPr>
          <p:cNvSpPr>
            <a:spLocks noGrp="1"/>
          </p:cNvSpPr>
          <p:nvPr>
            <p:ph type="body" sz="half" idx="2"/>
          </p:nvPr>
        </p:nvSpPr>
        <p:spPr/>
        <p:txBody>
          <a:bodyPr>
            <a:normAutofit fontScale="77500" lnSpcReduction="20000"/>
          </a:bodyPr>
          <a:lstStyle/>
          <a:p>
            <a:r>
              <a:rPr lang="en-US" dirty="0"/>
              <a:t>Check index existence</a:t>
            </a:r>
          </a:p>
          <a:p>
            <a:r>
              <a:rPr lang="en-US" dirty="0"/>
              <a:t>Create index</a:t>
            </a:r>
          </a:p>
          <a:p>
            <a:r>
              <a:rPr lang="en-US" dirty="0"/>
              <a:t>Clear index</a:t>
            </a:r>
          </a:p>
          <a:p>
            <a:r>
              <a:rPr lang="en-US" dirty="0"/>
              <a:t>Get index books count</a:t>
            </a:r>
          </a:p>
          <a:p>
            <a:r>
              <a:rPr lang="en-US" b="1" dirty="0"/>
              <a:t>Add book to index</a:t>
            </a:r>
          </a:p>
          <a:p>
            <a:r>
              <a:rPr lang="en-US" b="1" dirty="0"/>
              <a:t>Remove book from index</a:t>
            </a:r>
          </a:p>
          <a:p>
            <a:r>
              <a:rPr lang="en-US" dirty="0"/>
              <a:t>Update indexed book</a:t>
            </a:r>
          </a:p>
          <a:p>
            <a:r>
              <a:rPr lang="en-US" dirty="0"/>
              <a:t>Search book in index</a:t>
            </a:r>
          </a:p>
          <a:p>
            <a:endParaRPr lang="uk-UA" dirty="0"/>
          </a:p>
          <a:p>
            <a:endParaRPr lang="uk-UA" dirty="0"/>
          </a:p>
          <a:p>
            <a:endParaRPr lang="uk-UA" dirty="0"/>
          </a:p>
        </p:txBody>
      </p:sp>
      <p:pic>
        <p:nvPicPr>
          <p:cNvPr id="7" name="Рисунок 6">
            <a:extLst>
              <a:ext uri="{FF2B5EF4-FFF2-40B4-BE49-F238E27FC236}">
                <a16:creationId xmlns:a16="http://schemas.microsoft.com/office/drawing/2014/main" id="{1A0E7241-1A19-E166-F09B-FFD7C9EBE96C}"/>
              </a:ext>
            </a:extLst>
          </p:cNvPr>
          <p:cNvPicPr>
            <a:picLocks noChangeAspect="1"/>
          </p:cNvPicPr>
          <p:nvPr/>
        </p:nvPicPr>
        <p:blipFill>
          <a:blip r:embed="rId2"/>
          <a:stretch>
            <a:fillRect/>
          </a:stretch>
        </p:blipFill>
        <p:spPr>
          <a:xfrm>
            <a:off x="6094805" y="0"/>
            <a:ext cx="5860413" cy="4911634"/>
          </a:xfrm>
          <a:prstGeom prst="rect">
            <a:avLst/>
          </a:prstGeom>
        </p:spPr>
      </p:pic>
    </p:spTree>
    <p:extLst>
      <p:ext uri="{BB962C8B-B14F-4D97-AF65-F5344CB8AC3E}">
        <p14:creationId xmlns:p14="http://schemas.microsoft.com/office/powerpoint/2010/main" val="41790189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4DD6AB-470E-7CD1-8EF0-AB0F2B1D93BD}"/>
              </a:ext>
            </a:extLst>
          </p:cNvPr>
          <p:cNvSpPr>
            <a:spLocks noGrp="1"/>
          </p:cNvSpPr>
          <p:nvPr>
            <p:ph type="title"/>
          </p:nvPr>
        </p:nvSpPr>
        <p:spPr/>
        <p:txBody>
          <a:bodyPr/>
          <a:lstStyle/>
          <a:p>
            <a:r>
              <a:rPr lang="en-US" dirty="0" err="1"/>
              <a:t>SearchBooksService</a:t>
            </a:r>
            <a:endParaRPr lang="uk-UA" dirty="0"/>
          </a:p>
        </p:txBody>
      </p:sp>
      <p:sp>
        <p:nvSpPr>
          <p:cNvPr id="4" name="Місце для тексту 3">
            <a:extLst>
              <a:ext uri="{FF2B5EF4-FFF2-40B4-BE49-F238E27FC236}">
                <a16:creationId xmlns:a16="http://schemas.microsoft.com/office/drawing/2014/main" id="{8EC07C7B-74EB-9D13-1662-B2A40EA1DB8D}"/>
              </a:ext>
            </a:extLst>
          </p:cNvPr>
          <p:cNvSpPr>
            <a:spLocks noGrp="1"/>
          </p:cNvSpPr>
          <p:nvPr>
            <p:ph type="body" sz="half" idx="2"/>
          </p:nvPr>
        </p:nvSpPr>
        <p:spPr/>
        <p:txBody>
          <a:bodyPr>
            <a:normAutofit fontScale="77500" lnSpcReduction="20000"/>
          </a:bodyPr>
          <a:lstStyle/>
          <a:p>
            <a:r>
              <a:rPr lang="en-US" dirty="0"/>
              <a:t>Check index existence</a:t>
            </a:r>
          </a:p>
          <a:p>
            <a:r>
              <a:rPr lang="en-US" dirty="0"/>
              <a:t>Create index</a:t>
            </a:r>
          </a:p>
          <a:p>
            <a:r>
              <a:rPr lang="en-US" dirty="0"/>
              <a:t>Clear index</a:t>
            </a:r>
          </a:p>
          <a:p>
            <a:r>
              <a:rPr lang="en-US" dirty="0"/>
              <a:t>Get index books count</a:t>
            </a:r>
          </a:p>
          <a:p>
            <a:r>
              <a:rPr lang="en-US" dirty="0"/>
              <a:t>Add book to index</a:t>
            </a:r>
          </a:p>
          <a:p>
            <a:r>
              <a:rPr lang="en-US" dirty="0"/>
              <a:t>Remove book from index</a:t>
            </a:r>
          </a:p>
          <a:p>
            <a:r>
              <a:rPr lang="en-US" b="1" dirty="0"/>
              <a:t>Update indexed book</a:t>
            </a:r>
          </a:p>
          <a:p>
            <a:r>
              <a:rPr lang="en-US" dirty="0"/>
              <a:t>Search book in index</a:t>
            </a:r>
          </a:p>
          <a:p>
            <a:endParaRPr lang="uk-UA" dirty="0"/>
          </a:p>
          <a:p>
            <a:endParaRPr lang="uk-UA" dirty="0"/>
          </a:p>
          <a:p>
            <a:endParaRPr lang="uk-UA" dirty="0"/>
          </a:p>
        </p:txBody>
      </p:sp>
      <p:pic>
        <p:nvPicPr>
          <p:cNvPr id="5" name="Рисунок 4">
            <a:extLst>
              <a:ext uri="{FF2B5EF4-FFF2-40B4-BE49-F238E27FC236}">
                <a16:creationId xmlns:a16="http://schemas.microsoft.com/office/drawing/2014/main" id="{BA8C1B70-0F4A-F879-A918-C00D8062EA19}"/>
              </a:ext>
            </a:extLst>
          </p:cNvPr>
          <p:cNvPicPr>
            <a:picLocks noChangeAspect="1"/>
          </p:cNvPicPr>
          <p:nvPr/>
        </p:nvPicPr>
        <p:blipFill>
          <a:blip r:embed="rId2"/>
          <a:stretch>
            <a:fillRect/>
          </a:stretch>
        </p:blipFill>
        <p:spPr>
          <a:xfrm>
            <a:off x="6093160" y="0"/>
            <a:ext cx="5882072" cy="5203371"/>
          </a:xfrm>
          <a:prstGeom prst="rect">
            <a:avLst/>
          </a:prstGeom>
        </p:spPr>
      </p:pic>
    </p:spTree>
    <p:extLst>
      <p:ext uri="{BB962C8B-B14F-4D97-AF65-F5344CB8AC3E}">
        <p14:creationId xmlns:p14="http://schemas.microsoft.com/office/powerpoint/2010/main" val="352727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81228D-4CC2-490A-ED3F-3E7D614C009B}"/>
              </a:ext>
            </a:extLst>
          </p:cNvPr>
          <p:cNvSpPr>
            <a:spLocks noGrp="1"/>
          </p:cNvSpPr>
          <p:nvPr>
            <p:ph type="title"/>
          </p:nvPr>
        </p:nvSpPr>
        <p:spPr/>
        <p:txBody>
          <a:bodyPr/>
          <a:lstStyle/>
          <a:p>
            <a:r>
              <a:rPr lang="en-US" dirty="0"/>
              <a:t>Folder structure</a:t>
            </a:r>
            <a:endParaRPr lang="uk-UA" dirty="0"/>
          </a:p>
        </p:txBody>
      </p:sp>
      <p:sp>
        <p:nvSpPr>
          <p:cNvPr id="4" name="Місце для тексту 3">
            <a:extLst>
              <a:ext uri="{FF2B5EF4-FFF2-40B4-BE49-F238E27FC236}">
                <a16:creationId xmlns:a16="http://schemas.microsoft.com/office/drawing/2014/main" id="{0DB99315-B9A2-2394-4A9F-510BF6EFAF24}"/>
              </a:ext>
            </a:extLst>
          </p:cNvPr>
          <p:cNvSpPr>
            <a:spLocks noGrp="1"/>
          </p:cNvSpPr>
          <p:nvPr>
            <p:ph type="body" sz="half" idx="2"/>
          </p:nvPr>
        </p:nvSpPr>
        <p:spPr/>
        <p:txBody>
          <a:bodyPr/>
          <a:lstStyle/>
          <a:p>
            <a:r>
              <a:rPr lang="en-US" dirty="0"/>
              <a:t>Common – reusable code and modules across services</a:t>
            </a:r>
          </a:p>
          <a:p>
            <a:r>
              <a:rPr lang="en-US" dirty="0"/>
              <a:t>Repositories – reusable DAL layer</a:t>
            </a:r>
          </a:p>
          <a:p>
            <a:r>
              <a:rPr lang="en-US" dirty="0"/>
              <a:t>Services – actual services code</a:t>
            </a:r>
            <a:endParaRPr lang="uk-UA" dirty="0"/>
          </a:p>
        </p:txBody>
      </p:sp>
      <p:pic>
        <p:nvPicPr>
          <p:cNvPr id="8" name="Рисунок 7">
            <a:extLst>
              <a:ext uri="{FF2B5EF4-FFF2-40B4-BE49-F238E27FC236}">
                <a16:creationId xmlns:a16="http://schemas.microsoft.com/office/drawing/2014/main" id="{A820B855-20CC-1F40-DA4C-4124879B00F9}"/>
              </a:ext>
            </a:extLst>
          </p:cNvPr>
          <p:cNvPicPr>
            <a:picLocks noChangeAspect="1"/>
          </p:cNvPicPr>
          <p:nvPr/>
        </p:nvPicPr>
        <p:blipFill>
          <a:blip r:embed="rId2"/>
          <a:stretch>
            <a:fillRect/>
          </a:stretch>
        </p:blipFill>
        <p:spPr>
          <a:xfrm>
            <a:off x="6095999" y="-1"/>
            <a:ext cx="3872679" cy="5137818"/>
          </a:xfrm>
          <a:prstGeom prst="rect">
            <a:avLst/>
          </a:prstGeom>
        </p:spPr>
      </p:pic>
      <p:pic>
        <p:nvPicPr>
          <p:cNvPr id="12" name="Рисунок 11">
            <a:extLst>
              <a:ext uri="{FF2B5EF4-FFF2-40B4-BE49-F238E27FC236}">
                <a16:creationId xmlns:a16="http://schemas.microsoft.com/office/drawing/2014/main" id="{C66557EE-90F0-5E8B-B7C6-68F30D31C529}"/>
              </a:ext>
            </a:extLst>
          </p:cNvPr>
          <p:cNvPicPr>
            <a:picLocks noChangeAspect="1"/>
          </p:cNvPicPr>
          <p:nvPr/>
        </p:nvPicPr>
        <p:blipFill>
          <a:blip r:embed="rId3"/>
          <a:stretch>
            <a:fillRect/>
          </a:stretch>
        </p:blipFill>
        <p:spPr>
          <a:xfrm>
            <a:off x="9935526" y="0"/>
            <a:ext cx="2256474" cy="5137818"/>
          </a:xfrm>
          <a:prstGeom prst="rect">
            <a:avLst/>
          </a:prstGeom>
        </p:spPr>
      </p:pic>
    </p:spTree>
    <p:extLst>
      <p:ext uri="{BB962C8B-B14F-4D97-AF65-F5344CB8AC3E}">
        <p14:creationId xmlns:p14="http://schemas.microsoft.com/office/powerpoint/2010/main" val="964038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FCA5B-5DAC-0F14-DAF3-713E162D798F}"/>
              </a:ext>
            </a:extLst>
          </p:cNvPr>
          <p:cNvSpPr>
            <a:spLocks noGrp="1"/>
          </p:cNvSpPr>
          <p:nvPr>
            <p:ph type="title"/>
          </p:nvPr>
        </p:nvSpPr>
        <p:spPr/>
        <p:txBody>
          <a:bodyPr/>
          <a:lstStyle/>
          <a:p>
            <a:r>
              <a:rPr lang="en-US" dirty="0" err="1"/>
              <a:t>SearchBooksService</a:t>
            </a:r>
            <a:endParaRPr lang="uk-UA" dirty="0"/>
          </a:p>
        </p:txBody>
      </p:sp>
      <p:sp>
        <p:nvSpPr>
          <p:cNvPr id="4" name="Місце для тексту 3">
            <a:extLst>
              <a:ext uri="{FF2B5EF4-FFF2-40B4-BE49-F238E27FC236}">
                <a16:creationId xmlns:a16="http://schemas.microsoft.com/office/drawing/2014/main" id="{FA4B514B-8CB2-743B-D4D8-117B9DBD4D26}"/>
              </a:ext>
            </a:extLst>
          </p:cNvPr>
          <p:cNvSpPr>
            <a:spLocks noGrp="1"/>
          </p:cNvSpPr>
          <p:nvPr>
            <p:ph type="body" sz="half" idx="2"/>
          </p:nvPr>
        </p:nvSpPr>
        <p:spPr/>
        <p:txBody>
          <a:bodyPr>
            <a:normAutofit fontScale="77500" lnSpcReduction="20000"/>
          </a:bodyPr>
          <a:lstStyle/>
          <a:p>
            <a:r>
              <a:rPr lang="en-US" dirty="0"/>
              <a:t>Check index existence</a:t>
            </a:r>
          </a:p>
          <a:p>
            <a:r>
              <a:rPr lang="en-US" dirty="0"/>
              <a:t>Create index</a:t>
            </a:r>
          </a:p>
          <a:p>
            <a:r>
              <a:rPr lang="en-US" dirty="0"/>
              <a:t>Clear index</a:t>
            </a:r>
          </a:p>
          <a:p>
            <a:r>
              <a:rPr lang="en-US" dirty="0"/>
              <a:t>Get index books count</a:t>
            </a:r>
          </a:p>
          <a:p>
            <a:r>
              <a:rPr lang="en-US" dirty="0"/>
              <a:t>Add book to index</a:t>
            </a:r>
          </a:p>
          <a:p>
            <a:r>
              <a:rPr lang="en-US" dirty="0"/>
              <a:t>Remove book from index</a:t>
            </a:r>
          </a:p>
          <a:p>
            <a:r>
              <a:rPr lang="en-US" dirty="0"/>
              <a:t>Update indexed book</a:t>
            </a:r>
          </a:p>
          <a:p>
            <a:r>
              <a:rPr lang="en-US" b="1" dirty="0"/>
              <a:t>Search book in index</a:t>
            </a:r>
          </a:p>
          <a:p>
            <a:endParaRPr lang="uk-UA" dirty="0"/>
          </a:p>
        </p:txBody>
      </p:sp>
      <p:pic>
        <p:nvPicPr>
          <p:cNvPr id="8" name="Рисунок 7">
            <a:extLst>
              <a:ext uri="{FF2B5EF4-FFF2-40B4-BE49-F238E27FC236}">
                <a16:creationId xmlns:a16="http://schemas.microsoft.com/office/drawing/2014/main" id="{53FFB6BC-3D86-0299-2DBF-68F1F027F7AF}"/>
              </a:ext>
            </a:extLst>
          </p:cNvPr>
          <p:cNvPicPr>
            <a:picLocks noChangeAspect="1"/>
          </p:cNvPicPr>
          <p:nvPr/>
        </p:nvPicPr>
        <p:blipFill>
          <a:blip r:embed="rId2"/>
          <a:stretch>
            <a:fillRect/>
          </a:stretch>
        </p:blipFill>
        <p:spPr>
          <a:xfrm>
            <a:off x="6096000" y="0"/>
            <a:ext cx="4760259" cy="6858000"/>
          </a:xfrm>
          <a:prstGeom prst="rect">
            <a:avLst/>
          </a:prstGeom>
        </p:spPr>
      </p:pic>
    </p:spTree>
    <p:extLst>
      <p:ext uri="{BB962C8B-B14F-4D97-AF65-F5344CB8AC3E}">
        <p14:creationId xmlns:p14="http://schemas.microsoft.com/office/powerpoint/2010/main" val="2638754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6F638E-EB99-7860-F3D4-60F36143A03A}"/>
              </a:ext>
            </a:extLst>
          </p:cNvPr>
          <p:cNvSpPr>
            <a:spLocks noGrp="1"/>
          </p:cNvSpPr>
          <p:nvPr>
            <p:ph type="title"/>
          </p:nvPr>
        </p:nvSpPr>
        <p:spPr/>
        <p:txBody>
          <a:bodyPr/>
          <a:lstStyle/>
          <a:p>
            <a:r>
              <a:rPr lang="en-US" dirty="0"/>
              <a:t>Using </a:t>
            </a:r>
            <a:r>
              <a:rPr lang="en-US" dirty="0" err="1"/>
              <a:t>SearchBooksService</a:t>
            </a:r>
            <a:endParaRPr lang="uk-UA" dirty="0"/>
          </a:p>
        </p:txBody>
      </p:sp>
      <p:sp>
        <p:nvSpPr>
          <p:cNvPr id="4" name="Місце для тексту 3">
            <a:extLst>
              <a:ext uri="{FF2B5EF4-FFF2-40B4-BE49-F238E27FC236}">
                <a16:creationId xmlns:a16="http://schemas.microsoft.com/office/drawing/2014/main" id="{5FCADE80-4759-216D-909F-85A69E8B71F0}"/>
              </a:ext>
            </a:extLst>
          </p:cNvPr>
          <p:cNvSpPr>
            <a:spLocks noGrp="1"/>
          </p:cNvSpPr>
          <p:nvPr>
            <p:ph type="body" sz="half" idx="2"/>
          </p:nvPr>
        </p:nvSpPr>
        <p:spPr>
          <a:xfrm>
            <a:off x="484551" y="2514600"/>
            <a:ext cx="5502591" cy="3354388"/>
          </a:xfrm>
        </p:spPr>
        <p:txBody>
          <a:bodyPr/>
          <a:lstStyle/>
          <a:p>
            <a:r>
              <a:rPr lang="en-US" b="1" dirty="0"/>
              <a:t>Index book on creation</a:t>
            </a:r>
          </a:p>
          <a:p>
            <a:r>
              <a:rPr lang="en-US" b="1" dirty="0"/>
              <a:t>Remove book from index on delete</a:t>
            </a:r>
          </a:p>
          <a:p>
            <a:r>
              <a:rPr lang="en-US" dirty="0"/>
              <a:t>Update index on book update</a:t>
            </a:r>
          </a:p>
          <a:p>
            <a:r>
              <a:rPr lang="en-US" dirty="0"/>
              <a:t>Search book</a:t>
            </a:r>
          </a:p>
          <a:p>
            <a:r>
              <a:rPr lang="en-US" dirty="0"/>
              <a:t>Synchronize whole search index</a:t>
            </a:r>
            <a:endParaRPr lang="uk-UA" dirty="0"/>
          </a:p>
        </p:txBody>
      </p:sp>
      <p:pic>
        <p:nvPicPr>
          <p:cNvPr id="6" name="Рисунок 5">
            <a:extLst>
              <a:ext uri="{FF2B5EF4-FFF2-40B4-BE49-F238E27FC236}">
                <a16:creationId xmlns:a16="http://schemas.microsoft.com/office/drawing/2014/main" id="{8B37A539-494A-3EC3-7953-A4CE85286A3D}"/>
              </a:ext>
            </a:extLst>
          </p:cNvPr>
          <p:cNvPicPr>
            <a:picLocks noChangeAspect="1"/>
          </p:cNvPicPr>
          <p:nvPr/>
        </p:nvPicPr>
        <p:blipFill>
          <a:blip r:embed="rId2"/>
          <a:stretch>
            <a:fillRect/>
          </a:stretch>
        </p:blipFill>
        <p:spPr>
          <a:xfrm>
            <a:off x="6095999" y="0"/>
            <a:ext cx="5861821" cy="3050703"/>
          </a:xfrm>
          <a:prstGeom prst="rect">
            <a:avLst/>
          </a:prstGeom>
        </p:spPr>
      </p:pic>
      <p:pic>
        <p:nvPicPr>
          <p:cNvPr id="12" name="Рисунок 11">
            <a:extLst>
              <a:ext uri="{FF2B5EF4-FFF2-40B4-BE49-F238E27FC236}">
                <a16:creationId xmlns:a16="http://schemas.microsoft.com/office/drawing/2014/main" id="{984EBF3F-3284-5119-0BF3-631D0FC2A717}"/>
              </a:ext>
            </a:extLst>
          </p:cNvPr>
          <p:cNvPicPr>
            <a:picLocks noChangeAspect="1"/>
          </p:cNvPicPr>
          <p:nvPr/>
        </p:nvPicPr>
        <p:blipFill>
          <a:blip r:embed="rId3"/>
          <a:stretch>
            <a:fillRect/>
          </a:stretch>
        </p:blipFill>
        <p:spPr>
          <a:xfrm>
            <a:off x="6095999" y="3224875"/>
            <a:ext cx="5859095" cy="1321679"/>
          </a:xfrm>
          <a:prstGeom prst="rect">
            <a:avLst/>
          </a:prstGeom>
        </p:spPr>
      </p:pic>
    </p:spTree>
    <p:extLst>
      <p:ext uri="{BB962C8B-B14F-4D97-AF65-F5344CB8AC3E}">
        <p14:creationId xmlns:p14="http://schemas.microsoft.com/office/powerpoint/2010/main" val="4004945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6F638E-EB99-7860-F3D4-60F36143A03A}"/>
              </a:ext>
            </a:extLst>
          </p:cNvPr>
          <p:cNvSpPr>
            <a:spLocks noGrp="1"/>
          </p:cNvSpPr>
          <p:nvPr>
            <p:ph type="title"/>
          </p:nvPr>
        </p:nvSpPr>
        <p:spPr/>
        <p:txBody>
          <a:bodyPr/>
          <a:lstStyle/>
          <a:p>
            <a:r>
              <a:rPr lang="en-US" dirty="0"/>
              <a:t>Using </a:t>
            </a:r>
            <a:r>
              <a:rPr lang="en-US" dirty="0" err="1"/>
              <a:t>SearchBooksService</a:t>
            </a:r>
            <a:endParaRPr lang="uk-UA" dirty="0"/>
          </a:p>
        </p:txBody>
      </p:sp>
      <p:sp>
        <p:nvSpPr>
          <p:cNvPr id="4" name="Місце для тексту 3">
            <a:extLst>
              <a:ext uri="{FF2B5EF4-FFF2-40B4-BE49-F238E27FC236}">
                <a16:creationId xmlns:a16="http://schemas.microsoft.com/office/drawing/2014/main" id="{5FCADE80-4759-216D-909F-85A69E8B71F0}"/>
              </a:ext>
            </a:extLst>
          </p:cNvPr>
          <p:cNvSpPr>
            <a:spLocks noGrp="1"/>
          </p:cNvSpPr>
          <p:nvPr>
            <p:ph type="body" sz="half" idx="2"/>
          </p:nvPr>
        </p:nvSpPr>
        <p:spPr/>
        <p:txBody>
          <a:bodyPr/>
          <a:lstStyle/>
          <a:p>
            <a:r>
              <a:rPr lang="en-US" dirty="0"/>
              <a:t>Index book on creation</a:t>
            </a:r>
          </a:p>
          <a:p>
            <a:r>
              <a:rPr lang="en-US" dirty="0"/>
              <a:t>Remove book from index on delete</a:t>
            </a:r>
          </a:p>
          <a:p>
            <a:r>
              <a:rPr lang="en-US" b="1" dirty="0"/>
              <a:t>Update index on book update</a:t>
            </a:r>
          </a:p>
          <a:p>
            <a:r>
              <a:rPr lang="en-US" dirty="0"/>
              <a:t>Search book</a:t>
            </a:r>
          </a:p>
          <a:p>
            <a:r>
              <a:rPr lang="en-US" dirty="0"/>
              <a:t>Synchronize whole search index</a:t>
            </a:r>
            <a:endParaRPr lang="uk-UA" dirty="0"/>
          </a:p>
        </p:txBody>
      </p:sp>
      <p:pic>
        <p:nvPicPr>
          <p:cNvPr id="5" name="Рисунок 4">
            <a:extLst>
              <a:ext uri="{FF2B5EF4-FFF2-40B4-BE49-F238E27FC236}">
                <a16:creationId xmlns:a16="http://schemas.microsoft.com/office/drawing/2014/main" id="{1481882E-4790-6292-A2B8-7938B2F62C91}"/>
              </a:ext>
            </a:extLst>
          </p:cNvPr>
          <p:cNvPicPr>
            <a:picLocks noChangeAspect="1"/>
          </p:cNvPicPr>
          <p:nvPr/>
        </p:nvPicPr>
        <p:blipFill>
          <a:blip r:embed="rId2"/>
          <a:stretch>
            <a:fillRect/>
          </a:stretch>
        </p:blipFill>
        <p:spPr>
          <a:xfrm>
            <a:off x="6096000" y="-1"/>
            <a:ext cx="5856514" cy="6623437"/>
          </a:xfrm>
          <a:prstGeom prst="rect">
            <a:avLst/>
          </a:prstGeom>
        </p:spPr>
      </p:pic>
    </p:spTree>
    <p:extLst>
      <p:ext uri="{BB962C8B-B14F-4D97-AF65-F5344CB8AC3E}">
        <p14:creationId xmlns:p14="http://schemas.microsoft.com/office/powerpoint/2010/main" val="1624727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6F638E-EB99-7860-F3D4-60F36143A03A}"/>
              </a:ext>
            </a:extLst>
          </p:cNvPr>
          <p:cNvSpPr>
            <a:spLocks noGrp="1"/>
          </p:cNvSpPr>
          <p:nvPr>
            <p:ph type="title"/>
          </p:nvPr>
        </p:nvSpPr>
        <p:spPr/>
        <p:txBody>
          <a:bodyPr/>
          <a:lstStyle/>
          <a:p>
            <a:r>
              <a:rPr lang="en-US" dirty="0"/>
              <a:t>Using </a:t>
            </a:r>
            <a:r>
              <a:rPr lang="en-US" dirty="0" err="1"/>
              <a:t>SearchBooksService</a:t>
            </a:r>
            <a:endParaRPr lang="uk-UA" dirty="0"/>
          </a:p>
        </p:txBody>
      </p:sp>
      <p:sp>
        <p:nvSpPr>
          <p:cNvPr id="4" name="Місце для тексту 3">
            <a:extLst>
              <a:ext uri="{FF2B5EF4-FFF2-40B4-BE49-F238E27FC236}">
                <a16:creationId xmlns:a16="http://schemas.microsoft.com/office/drawing/2014/main" id="{5FCADE80-4759-216D-909F-85A69E8B71F0}"/>
              </a:ext>
            </a:extLst>
          </p:cNvPr>
          <p:cNvSpPr>
            <a:spLocks noGrp="1"/>
          </p:cNvSpPr>
          <p:nvPr>
            <p:ph type="body" sz="half" idx="2"/>
          </p:nvPr>
        </p:nvSpPr>
        <p:spPr/>
        <p:txBody>
          <a:bodyPr/>
          <a:lstStyle/>
          <a:p>
            <a:r>
              <a:rPr lang="en-US" dirty="0"/>
              <a:t>Index book on creation</a:t>
            </a:r>
          </a:p>
          <a:p>
            <a:r>
              <a:rPr lang="en-US" dirty="0"/>
              <a:t>Remove book from index on delete</a:t>
            </a:r>
          </a:p>
          <a:p>
            <a:r>
              <a:rPr lang="en-US" dirty="0"/>
              <a:t>Update index on book update</a:t>
            </a:r>
          </a:p>
          <a:p>
            <a:r>
              <a:rPr lang="en-US" b="1" dirty="0"/>
              <a:t>Search book</a:t>
            </a:r>
          </a:p>
          <a:p>
            <a:r>
              <a:rPr lang="en-US" dirty="0"/>
              <a:t>Synchronize whole search index</a:t>
            </a:r>
            <a:endParaRPr lang="uk-UA" dirty="0"/>
          </a:p>
        </p:txBody>
      </p:sp>
      <p:pic>
        <p:nvPicPr>
          <p:cNvPr id="10" name="Рисунок 9">
            <a:extLst>
              <a:ext uri="{FF2B5EF4-FFF2-40B4-BE49-F238E27FC236}">
                <a16:creationId xmlns:a16="http://schemas.microsoft.com/office/drawing/2014/main" id="{07518A71-C65C-8FC8-B849-58201DB4E3CB}"/>
              </a:ext>
            </a:extLst>
          </p:cNvPr>
          <p:cNvPicPr>
            <a:picLocks noChangeAspect="1"/>
          </p:cNvPicPr>
          <p:nvPr/>
        </p:nvPicPr>
        <p:blipFill>
          <a:blip r:embed="rId2"/>
          <a:stretch>
            <a:fillRect/>
          </a:stretch>
        </p:blipFill>
        <p:spPr>
          <a:xfrm>
            <a:off x="6096000" y="0"/>
            <a:ext cx="5859095" cy="2527137"/>
          </a:xfrm>
          <a:prstGeom prst="rect">
            <a:avLst/>
          </a:prstGeom>
        </p:spPr>
      </p:pic>
    </p:spTree>
    <p:extLst>
      <p:ext uri="{BB962C8B-B14F-4D97-AF65-F5344CB8AC3E}">
        <p14:creationId xmlns:p14="http://schemas.microsoft.com/office/powerpoint/2010/main" val="2992043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6F638E-EB99-7860-F3D4-60F36143A03A}"/>
              </a:ext>
            </a:extLst>
          </p:cNvPr>
          <p:cNvSpPr>
            <a:spLocks noGrp="1"/>
          </p:cNvSpPr>
          <p:nvPr>
            <p:ph type="title"/>
          </p:nvPr>
        </p:nvSpPr>
        <p:spPr/>
        <p:txBody>
          <a:bodyPr/>
          <a:lstStyle/>
          <a:p>
            <a:r>
              <a:rPr lang="en-US" dirty="0"/>
              <a:t>Using </a:t>
            </a:r>
            <a:r>
              <a:rPr lang="en-US" dirty="0" err="1"/>
              <a:t>SearchBooksService</a:t>
            </a:r>
            <a:endParaRPr lang="uk-UA" dirty="0"/>
          </a:p>
        </p:txBody>
      </p:sp>
      <p:sp>
        <p:nvSpPr>
          <p:cNvPr id="4" name="Місце для тексту 3">
            <a:extLst>
              <a:ext uri="{FF2B5EF4-FFF2-40B4-BE49-F238E27FC236}">
                <a16:creationId xmlns:a16="http://schemas.microsoft.com/office/drawing/2014/main" id="{5FCADE80-4759-216D-909F-85A69E8B71F0}"/>
              </a:ext>
            </a:extLst>
          </p:cNvPr>
          <p:cNvSpPr>
            <a:spLocks noGrp="1"/>
          </p:cNvSpPr>
          <p:nvPr>
            <p:ph type="body" sz="half" idx="2"/>
          </p:nvPr>
        </p:nvSpPr>
        <p:spPr/>
        <p:txBody>
          <a:bodyPr/>
          <a:lstStyle/>
          <a:p>
            <a:r>
              <a:rPr lang="en-US" dirty="0"/>
              <a:t>Index book on creation</a:t>
            </a:r>
          </a:p>
          <a:p>
            <a:r>
              <a:rPr lang="en-US" dirty="0"/>
              <a:t>Remove book from index on delete</a:t>
            </a:r>
          </a:p>
          <a:p>
            <a:r>
              <a:rPr lang="en-US" dirty="0"/>
              <a:t>Update index on book update</a:t>
            </a:r>
          </a:p>
          <a:p>
            <a:r>
              <a:rPr lang="en-US" dirty="0"/>
              <a:t>Search book</a:t>
            </a:r>
          </a:p>
          <a:p>
            <a:r>
              <a:rPr lang="en-US" b="1" dirty="0"/>
              <a:t>Synchronize whole search index</a:t>
            </a:r>
            <a:endParaRPr lang="uk-UA" b="1" dirty="0"/>
          </a:p>
        </p:txBody>
      </p:sp>
      <p:pic>
        <p:nvPicPr>
          <p:cNvPr id="5" name="Рисунок 4">
            <a:extLst>
              <a:ext uri="{FF2B5EF4-FFF2-40B4-BE49-F238E27FC236}">
                <a16:creationId xmlns:a16="http://schemas.microsoft.com/office/drawing/2014/main" id="{EFEB630A-1EFF-4B3A-5962-5FB84F444909}"/>
              </a:ext>
            </a:extLst>
          </p:cNvPr>
          <p:cNvPicPr>
            <a:picLocks noChangeAspect="1"/>
          </p:cNvPicPr>
          <p:nvPr/>
        </p:nvPicPr>
        <p:blipFill>
          <a:blip r:embed="rId2"/>
          <a:stretch>
            <a:fillRect/>
          </a:stretch>
        </p:blipFill>
        <p:spPr>
          <a:xfrm>
            <a:off x="6096000" y="0"/>
            <a:ext cx="5602451" cy="6858000"/>
          </a:xfrm>
          <a:prstGeom prst="rect">
            <a:avLst/>
          </a:prstGeom>
        </p:spPr>
      </p:pic>
    </p:spTree>
    <p:extLst>
      <p:ext uri="{BB962C8B-B14F-4D97-AF65-F5344CB8AC3E}">
        <p14:creationId xmlns:p14="http://schemas.microsoft.com/office/powerpoint/2010/main" val="480121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B964C-CB01-F787-D74E-43DBEE92F7BA}"/>
              </a:ext>
            </a:extLst>
          </p:cNvPr>
          <p:cNvSpPr>
            <a:spLocks noGrp="1"/>
          </p:cNvSpPr>
          <p:nvPr>
            <p:ph type="title"/>
          </p:nvPr>
        </p:nvSpPr>
        <p:spPr/>
        <p:txBody>
          <a:bodyPr/>
          <a:lstStyle/>
          <a:p>
            <a:pPr algn="ctr"/>
            <a:r>
              <a:rPr lang="en-US" dirty="0"/>
              <a:t>PostgreSQL-based cache</a:t>
            </a:r>
            <a:endParaRPr lang="uk-UA" dirty="0"/>
          </a:p>
        </p:txBody>
      </p:sp>
    </p:spTree>
    <p:extLst>
      <p:ext uri="{BB962C8B-B14F-4D97-AF65-F5344CB8AC3E}">
        <p14:creationId xmlns:p14="http://schemas.microsoft.com/office/powerpoint/2010/main" val="2131052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253D7AC-02D5-DD53-A7A3-AC03E4D76F09}"/>
              </a:ext>
            </a:extLst>
          </p:cNvPr>
          <p:cNvSpPr>
            <a:spLocks noGrp="1"/>
          </p:cNvSpPr>
          <p:nvPr>
            <p:ph type="title"/>
          </p:nvPr>
        </p:nvSpPr>
        <p:spPr/>
        <p:txBody>
          <a:bodyPr/>
          <a:lstStyle/>
          <a:p>
            <a:r>
              <a:rPr lang="en-US" dirty="0"/>
              <a:t>What Postgres handles itself</a:t>
            </a:r>
            <a:endParaRPr lang="uk-UA" dirty="0"/>
          </a:p>
        </p:txBody>
      </p:sp>
      <p:sp>
        <p:nvSpPr>
          <p:cNvPr id="5" name="Місце для вмісту 4">
            <a:extLst>
              <a:ext uri="{FF2B5EF4-FFF2-40B4-BE49-F238E27FC236}">
                <a16:creationId xmlns:a16="http://schemas.microsoft.com/office/drawing/2014/main" id="{DA727683-3A3F-3476-1586-05A00AFE9BEF}"/>
              </a:ext>
            </a:extLst>
          </p:cNvPr>
          <p:cNvSpPr>
            <a:spLocks noGrp="1"/>
          </p:cNvSpPr>
          <p:nvPr>
            <p:ph sz="half" idx="2"/>
          </p:nvPr>
        </p:nvSpPr>
        <p:spPr/>
        <p:txBody>
          <a:bodyPr>
            <a:normAutofit fontScale="85000" lnSpcReduction="10000"/>
          </a:bodyPr>
          <a:lstStyle/>
          <a:p>
            <a:r>
              <a:rPr lang="en-US" dirty="0"/>
              <a:t>PostgreSQL uses </a:t>
            </a:r>
            <a:r>
              <a:rPr lang="en-US" dirty="0" err="1">
                <a:latin typeface="Consolas" panose="020B0609020204030204" pitchFamily="49" charset="0"/>
              </a:rPr>
              <a:t>shared_buffers</a:t>
            </a:r>
            <a:r>
              <a:rPr lang="en-US" dirty="0">
                <a:latin typeface="Consolas" panose="020B0609020204030204" pitchFamily="49" charset="0"/>
              </a:rPr>
              <a:t> </a:t>
            </a:r>
            <a:r>
              <a:rPr lang="en-US" dirty="0"/>
              <a:t>setting in </a:t>
            </a:r>
            <a:r>
              <a:rPr lang="en-US" dirty="0" err="1">
                <a:latin typeface="Consolas" panose="020B0609020204030204" pitchFamily="49" charset="0"/>
              </a:rPr>
              <a:t>postgresql.conf</a:t>
            </a:r>
            <a:r>
              <a:rPr lang="en-US" dirty="0">
                <a:latin typeface="Consolas" panose="020B0609020204030204" pitchFamily="49" charset="0"/>
              </a:rPr>
              <a:t> </a:t>
            </a:r>
            <a:r>
              <a:rPr lang="en-US" dirty="0"/>
              <a:t>to define the memory allocated for caching.</a:t>
            </a:r>
          </a:p>
          <a:p>
            <a:r>
              <a:rPr lang="en-US" dirty="0"/>
              <a:t>Uses an 8KB page size for organizing data.</a:t>
            </a:r>
          </a:p>
          <a:p>
            <a:r>
              <a:rPr lang="en-US" dirty="0"/>
              <a:t>Execution is faster if same query is re-executed, as all the blocks are still in cache of PostgreSQL server at this stage</a:t>
            </a:r>
            <a:endParaRPr lang="uk-UA" dirty="0"/>
          </a:p>
        </p:txBody>
      </p:sp>
      <p:sp>
        <p:nvSpPr>
          <p:cNvPr id="6" name="Місце для тексту 5">
            <a:extLst>
              <a:ext uri="{FF2B5EF4-FFF2-40B4-BE49-F238E27FC236}">
                <a16:creationId xmlns:a16="http://schemas.microsoft.com/office/drawing/2014/main" id="{9C5A4F49-1D27-9787-5972-37F1BD10C049}"/>
              </a:ext>
            </a:extLst>
          </p:cNvPr>
          <p:cNvSpPr>
            <a:spLocks noGrp="1"/>
          </p:cNvSpPr>
          <p:nvPr>
            <p:ph type="body" sz="quarter" idx="3"/>
          </p:nvPr>
        </p:nvSpPr>
        <p:spPr/>
        <p:txBody>
          <a:bodyPr/>
          <a:lstStyle/>
          <a:p>
            <a:r>
              <a:rPr lang="en-US" dirty="0"/>
              <a:t>Three Types of Caching:</a:t>
            </a:r>
            <a:endParaRPr lang="uk-UA" dirty="0"/>
          </a:p>
        </p:txBody>
      </p:sp>
      <p:sp>
        <p:nvSpPr>
          <p:cNvPr id="7" name="Місце для вмісту 6">
            <a:extLst>
              <a:ext uri="{FF2B5EF4-FFF2-40B4-BE49-F238E27FC236}">
                <a16:creationId xmlns:a16="http://schemas.microsoft.com/office/drawing/2014/main" id="{D74992FE-9597-708D-3A11-734DE1677077}"/>
              </a:ext>
            </a:extLst>
          </p:cNvPr>
          <p:cNvSpPr>
            <a:spLocks noGrp="1"/>
          </p:cNvSpPr>
          <p:nvPr>
            <p:ph sz="quarter" idx="4"/>
          </p:nvPr>
        </p:nvSpPr>
        <p:spPr/>
        <p:txBody>
          <a:bodyPr>
            <a:normAutofit fontScale="85000" lnSpcReduction="10000"/>
          </a:bodyPr>
          <a:lstStyle/>
          <a:p>
            <a:r>
              <a:rPr lang="en-US" b="1" dirty="0"/>
              <a:t>Query Result Caching</a:t>
            </a:r>
            <a:r>
              <a:rPr lang="en-US" dirty="0"/>
              <a:t>: Stores the exact output of SELECT queries, reducing disk access and CPU usage for repeated queries.</a:t>
            </a:r>
          </a:p>
          <a:p>
            <a:r>
              <a:rPr lang="en-US" b="1" dirty="0"/>
              <a:t>Query Plan Caching</a:t>
            </a:r>
            <a:r>
              <a:rPr lang="en-US" dirty="0"/>
              <a:t>: Saves the results of the optimizer, allowing prepared statements to reuse execution plans, saving computation time.</a:t>
            </a:r>
          </a:p>
          <a:p>
            <a:r>
              <a:rPr lang="en-US" b="1" dirty="0"/>
              <a:t>Relation Caching</a:t>
            </a:r>
            <a:r>
              <a:rPr lang="en-US" dirty="0"/>
              <a:t>: Involves storing entire tables or indexes in memory to speed up access times.</a:t>
            </a:r>
            <a:endParaRPr lang="uk-UA" dirty="0"/>
          </a:p>
        </p:txBody>
      </p:sp>
    </p:spTree>
    <p:extLst>
      <p:ext uri="{BB962C8B-B14F-4D97-AF65-F5344CB8AC3E}">
        <p14:creationId xmlns:p14="http://schemas.microsoft.com/office/powerpoint/2010/main" val="1614293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B964C-CB01-F787-D74E-43DBEE92F7BA}"/>
              </a:ext>
            </a:extLst>
          </p:cNvPr>
          <p:cNvSpPr>
            <a:spLocks noGrp="1"/>
          </p:cNvSpPr>
          <p:nvPr>
            <p:ph type="title"/>
          </p:nvPr>
        </p:nvSpPr>
        <p:spPr/>
        <p:txBody>
          <a:bodyPr/>
          <a:lstStyle/>
          <a:p>
            <a:pPr algn="ctr"/>
            <a:r>
              <a:rPr lang="en-US" dirty="0"/>
              <a:t>Materialized view</a:t>
            </a:r>
            <a:endParaRPr lang="uk-UA" dirty="0"/>
          </a:p>
        </p:txBody>
      </p:sp>
    </p:spTree>
    <p:extLst>
      <p:ext uri="{BB962C8B-B14F-4D97-AF65-F5344CB8AC3E}">
        <p14:creationId xmlns:p14="http://schemas.microsoft.com/office/powerpoint/2010/main" val="20020116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6B964C-CB01-F787-D74E-43DBEE92F7BA}"/>
              </a:ext>
            </a:extLst>
          </p:cNvPr>
          <p:cNvSpPr>
            <a:spLocks noGrp="1"/>
          </p:cNvSpPr>
          <p:nvPr>
            <p:ph type="title"/>
          </p:nvPr>
        </p:nvSpPr>
        <p:spPr/>
        <p:txBody>
          <a:bodyPr/>
          <a:lstStyle/>
          <a:p>
            <a:r>
              <a:rPr lang="en-US" dirty="0"/>
              <a:t>What is the difference</a:t>
            </a:r>
            <a:endParaRPr lang="uk-UA" dirty="0"/>
          </a:p>
        </p:txBody>
      </p:sp>
      <p:sp>
        <p:nvSpPr>
          <p:cNvPr id="3" name="Місце для тексту 2">
            <a:extLst>
              <a:ext uri="{FF2B5EF4-FFF2-40B4-BE49-F238E27FC236}">
                <a16:creationId xmlns:a16="http://schemas.microsoft.com/office/drawing/2014/main" id="{BB977A81-A523-3729-444B-34E34953602F}"/>
              </a:ext>
            </a:extLst>
          </p:cNvPr>
          <p:cNvSpPr>
            <a:spLocks noGrp="1"/>
          </p:cNvSpPr>
          <p:nvPr>
            <p:ph type="body" idx="1"/>
          </p:nvPr>
        </p:nvSpPr>
        <p:spPr/>
        <p:txBody>
          <a:bodyPr/>
          <a:lstStyle/>
          <a:p>
            <a:r>
              <a:rPr lang="en-US" dirty="0"/>
              <a:t>Materialized View</a:t>
            </a:r>
            <a:endParaRPr lang="uk-UA" dirty="0"/>
          </a:p>
        </p:txBody>
      </p:sp>
      <p:sp>
        <p:nvSpPr>
          <p:cNvPr id="4" name="Місце для вмісту 3">
            <a:extLst>
              <a:ext uri="{FF2B5EF4-FFF2-40B4-BE49-F238E27FC236}">
                <a16:creationId xmlns:a16="http://schemas.microsoft.com/office/drawing/2014/main" id="{1D23DAA7-B611-D716-D966-8D607F8A1889}"/>
              </a:ext>
            </a:extLst>
          </p:cNvPr>
          <p:cNvSpPr>
            <a:spLocks noGrp="1"/>
          </p:cNvSpPr>
          <p:nvPr>
            <p:ph sz="half" idx="2"/>
          </p:nvPr>
        </p:nvSpPr>
        <p:spPr/>
        <p:txBody>
          <a:bodyPr/>
          <a:lstStyle/>
          <a:p>
            <a:r>
              <a:rPr lang="en-US" dirty="0"/>
              <a:t>Database object that contains the results of a query.</a:t>
            </a:r>
          </a:p>
          <a:p>
            <a:r>
              <a:rPr lang="en-US" dirty="0"/>
              <a:t>Data is stored physically on disk.</a:t>
            </a:r>
          </a:p>
          <a:p>
            <a:r>
              <a:rPr lang="en-US" dirty="0"/>
              <a:t>Requires explicit refreshing to update data, as it doesn't reflect changes in underlying tables automatically</a:t>
            </a:r>
          </a:p>
        </p:txBody>
      </p:sp>
      <p:sp>
        <p:nvSpPr>
          <p:cNvPr id="5" name="Місце для тексту 4">
            <a:extLst>
              <a:ext uri="{FF2B5EF4-FFF2-40B4-BE49-F238E27FC236}">
                <a16:creationId xmlns:a16="http://schemas.microsoft.com/office/drawing/2014/main" id="{02C2BC13-85D8-AD72-B42A-94A582A66F27}"/>
              </a:ext>
            </a:extLst>
          </p:cNvPr>
          <p:cNvSpPr>
            <a:spLocks noGrp="1"/>
          </p:cNvSpPr>
          <p:nvPr>
            <p:ph type="body" sz="quarter" idx="3"/>
          </p:nvPr>
        </p:nvSpPr>
        <p:spPr/>
        <p:txBody>
          <a:bodyPr/>
          <a:lstStyle/>
          <a:p>
            <a:r>
              <a:rPr lang="en-US" dirty="0"/>
              <a:t>View</a:t>
            </a:r>
            <a:endParaRPr lang="uk-UA" dirty="0"/>
          </a:p>
        </p:txBody>
      </p:sp>
      <p:sp>
        <p:nvSpPr>
          <p:cNvPr id="6" name="Місце для вмісту 5">
            <a:extLst>
              <a:ext uri="{FF2B5EF4-FFF2-40B4-BE49-F238E27FC236}">
                <a16:creationId xmlns:a16="http://schemas.microsoft.com/office/drawing/2014/main" id="{ED1C53FE-403E-53B2-3C89-4CA00F005B16}"/>
              </a:ext>
            </a:extLst>
          </p:cNvPr>
          <p:cNvSpPr>
            <a:spLocks noGrp="1"/>
          </p:cNvSpPr>
          <p:nvPr>
            <p:ph sz="quarter" idx="4"/>
          </p:nvPr>
        </p:nvSpPr>
        <p:spPr/>
        <p:txBody>
          <a:bodyPr/>
          <a:lstStyle/>
          <a:p>
            <a:r>
              <a:rPr lang="en-US" dirty="0"/>
              <a:t>Virtual table that dynamically generates results based on a query whenever it is accessed</a:t>
            </a:r>
          </a:p>
          <a:p>
            <a:r>
              <a:rPr lang="en-US" dirty="0"/>
              <a:t>Data is not stored; the query is executed each time the view is accessed</a:t>
            </a:r>
          </a:p>
          <a:p>
            <a:r>
              <a:rPr lang="en-US" dirty="0"/>
              <a:t>Simplifying complex query logic</a:t>
            </a:r>
            <a:endParaRPr lang="uk-UA" dirty="0"/>
          </a:p>
        </p:txBody>
      </p:sp>
    </p:spTree>
    <p:extLst>
      <p:ext uri="{BB962C8B-B14F-4D97-AF65-F5344CB8AC3E}">
        <p14:creationId xmlns:p14="http://schemas.microsoft.com/office/powerpoint/2010/main" val="1703764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FB0C64-7BFC-EE04-069C-A2CDF333A4B3}"/>
              </a:ext>
            </a:extLst>
          </p:cNvPr>
          <p:cNvSpPr>
            <a:spLocks noGrp="1"/>
          </p:cNvSpPr>
          <p:nvPr>
            <p:ph type="title"/>
          </p:nvPr>
        </p:nvSpPr>
        <p:spPr/>
        <p:txBody>
          <a:bodyPr/>
          <a:lstStyle/>
          <a:p>
            <a:r>
              <a:rPr lang="en-US" dirty="0"/>
              <a:t>Top books Entity</a:t>
            </a:r>
            <a:endParaRPr lang="uk-UA" dirty="0"/>
          </a:p>
        </p:txBody>
      </p:sp>
      <p:sp>
        <p:nvSpPr>
          <p:cNvPr id="4" name="Місце для тексту 3">
            <a:extLst>
              <a:ext uri="{FF2B5EF4-FFF2-40B4-BE49-F238E27FC236}">
                <a16:creationId xmlns:a16="http://schemas.microsoft.com/office/drawing/2014/main" id="{37FE1624-01AA-1363-1C12-EB7FD97F54F5}"/>
              </a:ext>
            </a:extLst>
          </p:cNvPr>
          <p:cNvSpPr>
            <a:spLocks noGrp="1"/>
          </p:cNvSpPr>
          <p:nvPr>
            <p:ph type="body" sz="half" idx="2"/>
          </p:nvPr>
        </p:nvSpPr>
        <p:spPr/>
        <p:txBody>
          <a:bodyPr/>
          <a:lstStyle/>
          <a:p>
            <a:r>
              <a:rPr lang="en-US" dirty="0"/>
              <a:t>Materialized View through </a:t>
            </a:r>
            <a:r>
              <a:rPr lang="en-US" dirty="0" err="1"/>
              <a:t>TypeOrm</a:t>
            </a:r>
            <a:endParaRPr lang="en-US" dirty="0"/>
          </a:p>
          <a:p>
            <a:r>
              <a:rPr lang="en-US" dirty="0"/>
              <a:t>Utilizing </a:t>
            </a:r>
            <a:r>
              <a:rPr lang="en-US" dirty="0" err="1"/>
              <a:t>ViewEntity</a:t>
            </a:r>
            <a:r>
              <a:rPr lang="en-US" dirty="0"/>
              <a:t> Decorator</a:t>
            </a:r>
          </a:p>
          <a:p>
            <a:r>
              <a:rPr lang="en-US" dirty="0"/>
              <a:t>Defining query</a:t>
            </a:r>
          </a:p>
          <a:p>
            <a:r>
              <a:rPr lang="en-US" dirty="0"/>
              <a:t>Treat like a regular Entity</a:t>
            </a:r>
          </a:p>
          <a:p>
            <a:r>
              <a:rPr lang="en-US" dirty="0"/>
              <a:t>Refreshing through separate query</a:t>
            </a:r>
            <a:endParaRPr lang="uk-UA" dirty="0"/>
          </a:p>
        </p:txBody>
      </p:sp>
      <p:pic>
        <p:nvPicPr>
          <p:cNvPr id="6" name="Рисунок 5">
            <a:extLst>
              <a:ext uri="{FF2B5EF4-FFF2-40B4-BE49-F238E27FC236}">
                <a16:creationId xmlns:a16="http://schemas.microsoft.com/office/drawing/2014/main" id="{0B6C5FB2-9476-7810-321A-B16A57DB30F2}"/>
              </a:ext>
            </a:extLst>
          </p:cNvPr>
          <p:cNvPicPr>
            <a:picLocks noChangeAspect="1"/>
          </p:cNvPicPr>
          <p:nvPr/>
        </p:nvPicPr>
        <p:blipFill>
          <a:blip r:embed="rId2"/>
          <a:stretch>
            <a:fillRect/>
          </a:stretch>
        </p:blipFill>
        <p:spPr>
          <a:xfrm>
            <a:off x="6096000" y="-1"/>
            <a:ext cx="5035062" cy="5111761"/>
          </a:xfrm>
          <a:prstGeom prst="rect">
            <a:avLst/>
          </a:prstGeom>
        </p:spPr>
      </p:pic>
    </p:spTree>
    <p:extLst>
      <p:ext uri="{BB962C8B-B14F-4D97-AF65-F5344CB8AC3E}">
        <p14:creationId xmlns:p14="http://schemas.microsoft.com/office/powerpoint/2010/main" val="2469807126"/>
      </p:ext>
    </p:extLst>
  </p:cSld>
  <p:clrMapOvr>
    <a:masterClrMapping/>
  </p:clrMapOvr>
</p:sld>
</file>

<file path=ppt/theme/theme1.xml><?xml version="1.0" encoding="utf-8"?>
<a:theme xmlns:a="http://schemas.openxmlformats.org/drawingml/2006/main" name="Matrix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фіс">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2716</TotalTime>
  <Words>3593</Words>
  <Application>Microsoft Office PowerPoint</Application>
  <PresentationFormat>Широкий екран</PresentationFormat>
  <Paragraphs>615</Paragraphs>
  <Slides>150</Slides>
  <Notes>11</Notes>
  <HiddenSlides>0</HiddenSlides>
  <MMClips>0</MMClips>
  <ScaleCrop>false</ScaleCrop>
  <HeadingPairs>
    <vt:vector size="8" baseType="variant">
      <vt:variant>
        <vt:lpstr>Використані шрифти</vt:lpstr>
      </vt:variant>
      <vt:variant>
        <vt:i4>5</vt:i4>
      </vt:variant>
      <vt:variant>
        <vt:lpstr>Тема</vt:lpstr>
      </vt:variant>
      <vt:variant>
        <vt:i4>1</vt:i4>
      </vt:variant>
      <vt:variant>
        <vt:lpstr>Вбудовані сервери OLE</vt:lpstr>
      </vt:variant>
      <vt:variant>
        <vt:i4>0</vt:i4>
      </vt:variant>
      <vt:variant>
        <vt:lpstr>Заголовки слайдів</vt:lpstr>
      </vt:variant>
      <vt:variant>
        <vt:i4>150</vt:i4>
      </vt:variant>
    </vt:vector>
  </HeadingPairs>
  <TitlesOfParts>
    <vt:vector size="156" baseType="lpstr">
      <vt:lpstr>Aptos</vt:lpstr>
      <vt:lpstr>Arial</vt:lpstr>
      <vt:lpstr>Avenir Next LT Pro</vt:lpstr>
      <vt:lpstr>Bahnschrift</vt:lpstr>
      <vt:lpstr>Consolas</vt:lpstr>
      <vt:lpstr>MatrixVTI</vt:lpstr>
      <vt:lpstr>Personal development plan overview</vt:lpstr>
      <vt:lpstr>Project Overview</vt:lpstr>
      <vt:lpstr>Structure</vt:lpstr>
      <vt:lpstr>Overall structure</vt:lpstr>
      <vt:lpstr>Overall structure</vt:lpstr>
      <vt:lpstr>Overall structure</vt:lpstr>
      <vt:lpstr>1. Project setup</vt:lpstr>
      <vt:lpstr>Overall folder structure</vt:lpstr>
      <vt:lpstr>Folder structure</vt:lpstr>
      <vt:lpstr>Nest code organization mode comparison</vt:lpstr>
      <vt:lpstr>Defining monorepo in nest-cli.json</vt:lpstr>
      <vt:lpstr>Base tsconfig.json</vt:lpstr>
      <vt:lpstr>Library and service tsconfig.son</vt:lpstr>
      <vt:lpstr>Microservices configuration</vt:lpstr>
      <vt:lpstr>Microservices configuration folder structure</vt:lpstr>
      <vt:lpstr>Microservices configuration Constants</vt:lpstr>
      <vt:lpstr>Microservices configuration Constants</vt:lpstr>
      <vt:lpstr>Microservices configuration Constants</vt:lpstr>
      <vt:lpstr>Microservices configuration Constants</vt:lpstr>
      <vt:lpstr>Microservices configuration  Kafka</vt:lpstr>
      <vt:lpstr>Microservices configuration  Kafka</vt:lpstr>
      <vt:lpstr>Microservices configuration  Events</vt:lpstr>
      <vt:lpstr>Microservices configuration  Event schemas</vt:lpstr>
      <vt:lpstr>Microservices configuration  Event types</vt:lpstr>
      <vt:lpstr>Microservices configuration Event handler</vt:lpstr>
      <vt:lpstr>Microservices configuration Implement event handler</vt:lpstr>
      <vt:lpstr>2. Database Setup with PostgreSQL</vt:lpstr>
      <vt:lpstr>Database structure</vt:lpstr>
      <vt:lpstr>Entity-Relationship Diagram</vt:lpstr>
      <vt:lpstr>Reusable repositories library</vt:lpstr>
      <vt:lpstr>Structure</vt:lpstr>
      <vt:lpstr>Usage</vt:lpstr>
      <vt:lpstr>Database Module</vt:lpstr>
      <vt:lpstr>Database module structure</vt:lpstr>
      <vt:lpstr>Database module definition</vt:lpstr>
      <vt:lpstr>Abstract repository</vt:lpstr>
      <vt:lpstr>Abstract entity</vt:lpstr>
      <vt:lpstr>Seeding</vt:lpstr>
      <vt:lpstr>Books seeder (seeding from dataset)</vt:lpstr>
      <vt:lpstr>Users seeder (fake data)</vt:lpstr>
      <vt:lpstr>Reviews seeder (context-aware fake data)</vt:lpstr>
      <vt:lpstr>Reviews seeder (context-aware fake data)</vt:lpstr>
      <vt:lpstr>Seeder </vt:lpstr>
      <vt:lpstr>Seeding entrypoint</vt:lpstr>
      <vt:lpstr>Database deployment</vt:lpstr>
      <vt:lpstr>3. Deployment and Maintenance of Distribution System</vt:lpstr>
      <vt:lpstr>Containerizing services</vt:lpstr>
      <vt:lpstr>DOCKERFILE Api Gateway</vt:lpstr>
      <vt:lpstr>DOCKERFILE Service</vt:lpstr>
      <vt:lpstr>Utilizing docker-compose for local development</vt:lpstr>
      <vt:lpstr>docker-compose</vt:lpstr>
      <vt:lpstr>docker-compose</vt:lpstr>
      <vt:lpstr>docker-compose</vt:lpstr>
      <vt:lpstr>docker-compose</vt:lpstr>
      <vt:lpstr>Quorum controller: Zookeeper alternative</vt:lpstr>
      <vt:lpstr>Kafdrop</vt:lpstr>
      <vt:lpstr>docker-compose</vt:lpstr>
      <vt:lpstr>docker-compose</vt:lpstr>
      <vt:lpstr>Kubernates configuration</vt:lpstr>
      <vt:lpstr>Folder structure</vt:lpstr>
      <vt:lpstr>Deployment config</vt:lpstr>
      <vt:lpstr>Service config</vt:lpstr>
      <vt:lpstr>Ingress config</vt:lpstr>
      <vt:lpstr>Secrets config</vt:lpstr>
      <vt:lpstr>Creating k8s cluster</vt:lpstr>
      <vt:lpstr>Setting app cluster</vt:lpstr>
      <vt:lpstr>Deployment Automation</vt:lpstr>
      <vt:lpstr>Pipeline setup</vt:lpstr>
      <vt:lpstr>cloudbuild.yaml</vt:lpstr>
      <vt:lpstr>cloudbuild.yaml</vt:lpstr>
      <vt:lpstr>cloudbuild.yaml</vt:lpstr>
      <vt:lpstr>Monitoring</vt:lpstr>
      <vt:lpstr>Logs</vt:lpstr>
      <vt:lpstr>Tracing</vt:lpstr>
      <vt:lpstr>Error reporting</vt:lpstr>
      <vt:lpstr>Configure uptime check</vt:lpstr>
      <vt:lpstr>Utilizing built-in cluster monitoring</vt:lpstr>
      <vt:lpstr>Cost optimization</vt:lpstr>
      <vt:lpstr>4. Book Service with Elasticsearch and PostgreSQL-based Cache</vt:lpstr>
      <vt:lpstr>Book Service Functionality</vt:lpstr>
      <vt:lpstr>Full-Text search</vt:lpstr>
      <vt:lpstr>Why not just use PostgreSQL?</vt:lpstr>
      <vt:lpstr>Fuzzy search</vt:lpstr>
      <vt:lpstr>Utilizing pg_trgm</vt:lpstr>
      <vt:lpstr>Elasticsearch</vt:lpstr>
      <vt:lpstr>Connecting Elasticsearch</vt:lpstr>
      <vt:lpstr>SearchBooksService</vt:lpstr>
      <vt:lpstr>SearchBooksService</vt:lpstr>
      <vt:lpstr>SearchBooksService</vt:lpstr>
      <vt:lpstr>SearchBooksService</vt:lpstr>
      <vt:lpstr>Using SearchBooksService</vt:lpstr>
      <vt:lpstr>Using SearchBooksService</vt:lpstr>
      <vt:lpstr>Using SearchBooksService</vt:lpstr>
      <vt:lpstr>Using SearchBooksService</vt:lpstr>
      <vt:lpstr>PostgreSQL-based cache</vt:lpstr>
      <vt:lpstr>What Postgres handles itself</vt:lpstr>
      <vt:lpstr>Materialized view</vt:lpstr>
      <vt:lpstr>What is the difference</vt:lpstr>
      <vt:lpstr>Top books Entity</vt:lpstr>
      <vt:lpstr>Top Books Repository</vt:lpstr>
      <vt:lpstr>Top Books service</vt:lpstr>
      <vt:lpstr>Lock Module</vt:lpstr>
      <vt:lpstr>Locks Module</vt:lpstr>
      <vt:lpstr>Locks Service</vt:lpstr>
      <vt:lpstr>5. Review Service with Kafka and Distributed Transactions</vt:lpstr>
      <vt:lpstr>Review Service Functionality</vt:lpstr>
      <vt:lpstr>Idea with transaction</vt:lpstr>
      <vt:lpstr>How to handle transactions in distributed systems?</vt:lpstr>
      <vt:lpstr>Monolith</vt:lpstr>
      <vt:lpstr>Monolith</vt:lpstr>
      <vt:lpstr>Two-Phase Commit</vt:lpstr>
      <vt:lpstr>Two-Phase Commit</vt:lpstr>
      <vt:lpstr>Orchestration</vt:lpstr>
      <vt:lpstr>Orchestration</vt:lpstr>
      <vt:lpstr>Choreography</vt:lpstr>
      <vt:lpstr>Choreography</vt:lpstr>
      <vt:lpstr>Parallel Pipelines</vt:lpstr>
      <vt:lpstr>Parallel Pipelines</vt:lpstr>
      <vt:lpstr>How to choose a distributed transactions strategy</vt:lpstr>
      <vt:lpstr>My choice: Orchestration-based saga pattern</vt:lpstr>
      <vt:lpstr>Example: Orchestration-based saga pattern</vt:lpstr>
      <vt:lpstr>Saga flow</vt:lpstr>
      <vt:lpstr>Implementation Folder structure</vt:lpstr>
      <vt:lpstr>Implementation Steps</vt:lpstr>
      <vt:lpstr>Implementation Steps</vt:lpstr>
      <vt:lpstr>Implementation Steps</vt:lpstr>
      <vt:lpstr>Implementation Steps</vt:lpstr>
      <vt:lpstr>Implementation Steps</vt:lpstr>
      <vt:lpstr>Implementation CreateReviewSaga</vt:lpstr>
      <vt:lpstr>Using CreateReviewSaga</vt:lpstr>
      <vt:lpstr>6. User Service with GCP Identity Platform</vt:lpstr>
      <vt:lpstr>User Service Functionality</vt:lpstr>
      <vt:lpstr>Reusable auth components</vt:lpstr>
      <vt:lpstr>Reusable auth guard</vt:lpstr>
      <vt:lpstr>GCP Identity platform</vt:lpstr>
      <vt:lpstr>Sending Webhook (Cloud Function)</vt:lpstr>
      <vt:lpstr>Handling Webhook (Webhook Controller)</vt:lpstr>
      <vt:lpstr>Handling Webhook (Webhook Service)</vt:lpstr>
      <vt:lpstr>Frontend integration (Registration)</vt:lpstr>
      <vt:lpstr>Frontend integration (Login)</vt:lpstr>
      <vt:lpstr>7. Unit Testing</vt:lpstr>
      <vt:lpstr>Base testing idea</vt:lpstr>
      <vt:lpstr>reviews.service.spec.ts</vt:lpstr>
      <vt:lpstr>reviews.service.spec.ts</vt:lpstr>
      <vt:lpstr>reviews.service.spec.ts</vt:lpstr>
      <vt:lpstr>reviews.service.spec.ts</vt:lpstr>
      <vt:lpstr>reviews.controller.spec.ts</vt:lpstr>
      <vt:lpstr>reviews.controller.spec.ts</vt:lpstr>
      <vt:lpstr>reviews.controller.spec.ts</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development plan overview</dc:title>
  <dc:creator>Ігор Коваленко</dc:creator>
  <cp:lastModifiedBy>Ігор Коваленко</cp:lastModifiedBy>
  <cp:revision>7</cp:revision>
  <dcterms:created xsi:type="dcterms:W3CDTF">2024-05-19T13:43:30Z</dcterms:created>
  <dcterms:modified xsi:type="dcterms:W3CDTF">2024-06-13T07:07:48Z</dcterms:modified>
</cp:coreProperties>
</file>